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7" r:id="rId5"/>
    <p:sldId id="309" r:id="rId6"/>
    <p:sldId id="313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6" r:id="rId18"/>
    <p:sldId id="278" r:id="rId19"/>
    <p:sldId id="283" r:id="rId20"/>
    <p:sldId id="295" r:id="rId21"/>
    <p:sldId id="298" r:id="rId22"/>
    <p:sldId id="304" r:id="rId23"/>
    <p:sldId id="305" r:id="rId24"/>
    <p:sldId id="306" r:id="rId25"/>
    <p:sldId id="307" r:id="rId26"/>
    <p:sldId id="308" r:id="rId27"/>
  </p:sldIdLst>
  <p:sldSz cx="9144000" cy="6858000" type="screen4x3"/>
  <p:notesSz cx="6858000" cy="95250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74" d="100"/>
          <a:sy n="74" d="100"/>
        </p:scale>
        <p:origin x="-127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76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76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D271EB7-E259-42A8-A8CA-56841D866DFE}" type="datetimeFigureOut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047750" y="714375"/>
            <a:ext cx="4762500" cy="3571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tr-TR" noProof="0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524375"/>
            <a:ext cx="5486400" cy="428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Asıl metin stillerini düzenlemek için tıklatın</a:t>
            </a:r>
          </a:p>
          <a:p>
            <a:pPr lvl="1"/>
            <a:r>
              <a:rPr lang="tr-TR" noProof="0" smtClean="0"/>
              <a:t>İkinci düzey</a:t>
            </a:r>
          </a:p>
          <a:p>
            <a:pPr lvl="2"/>
            <a:r>
              <a:rPr lang="tr-TR" noProof="0" smtClean="0"/>
              <a:t>Üçüncü düzey</a:t>
            </a:r>
          </a:p>
          <a:p>
            <a:pPr lvl="3"/>
            <a:r>
              <a:rPr lang="tr-TR" noProof="0" smtClean="0"/>
              <a:t>Dördüncü düzey</a:t>
            </a:r>
          </a:p>
          <a:p>
            <a:pPr lvl="4"/>
            <a:r>
              <a:rPr lang="tr-TR" noProof="0" smtClean="0"/>
              <a:t>Beşinci düzey</a:t>
            </a:r>
            <a:endParaRPr lang="tr-TR" noProof="0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9047097"/>
            <a:ext cx="2971800" cy="476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9047097"/>
            <a:ext cx="2971800" cy="476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A20C802-64B7-4190-85EF-9EA990D1FE08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n-(m+1)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06578-D7F0-4909-85C6-432D2B3EFF80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08F326-8A1A-4754-A25B-075AF3152D9E}" type="slidenum">
              <a:rPr lang="en-US" smtClean="0"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>
              <a:cs typeface="Arial" pitchFamily="3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895223-36EB-462E-9AD4-1D2B030E1995}" type="slidenum">
              <a:rPr lang="en-US" smtClean="0"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>
              <a:cs typeface="Arial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C12B5D-9E58-4EC6-B9EA-C9123061C8E7}" type="slidenum">
              <a:rPr lang="en-US" smtClean="0"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>
              <a:cs typeface="Arial" pitchFamily="3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10E8B8-EF1C-4281-BA1F-3D599D7FCBCD}" type="slidenum">
              <a:rPr lang="en-US" smtClean="0"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>
              <a:cs typeface="Arial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6F765-0849-4744-8905-FCF781BA2BA3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D672D-3AD1-4605-863A-EB64A905AB9D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904B3-5AF0-47AE-A06A-B3C353B8C3D0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55B24-A989-493C-B0E6-684F75BCEDD1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0EE34-0195-4733-ADDF-523BB298098E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00C4A-4CBE-4E5B-A58B-3123BDAA8EF1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935779-4D21-4778-A498-F5C3DC172288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04231-16DC-4EF0-893B-9F7B2F307B70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56420-9809-4300-9AE7-A2B2202EEB0B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FB275-1F43-4BB0-878A-A658974B1F33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37C05-04D0-444D-B34E-E24895089D05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6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C6BCB-CD0A-4C16-9F0A-9FC05A4474AA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EF733-F3F2-4F79-83CD-FBEA4227281D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8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9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A08DA-523F-497F-856D-A533CB330444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D898D-739A-42D0-B76C-5CABC9F40485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4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ADBDB-A1B4-49C0-97B7-E27A76C382F9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04EB7-19C3-4AD1-AFF4-313BD97BE099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3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8D061-163F-4DED-B161-209C6209A572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E2272-EC96-4954-843E-9ACD3BD6DB27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6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87FE0-2B8F-4D65-ABF7-D0DA64376419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9125D-824A-4E87-BD41-3D0CB3B1EC97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6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D9426-DCD9-4AD1-8DF4-F3C48BF26D6B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1 Başlık Yer Tutucusu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Asıl başlık stili için tıklatın</a:t>
            </a:r>
          </a:p>
        </p:txBody>
      </p:sp>
      <p:sp>
        <p:nvSpPr>
          <p:cNvPr id="55299" name="2 Metin Yer Tutucusu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AD9330B-4F89-41EE-9A15-0143EBB51F98}" type="datetime1">
              <a:rPr lang="tr-TR"/>
              <a:pPr>
                <a:defRPr/>
              </a:pPr>
              <a:t>7.02.2021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58DE246-6517-4222-B8D6-C472B34C9582}" type="slidenum">
              <a:rPr lang="tr-TR"/>
              <a:pPr>
                <a:defRPr/>
              </a:pPr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audio" Target="../media/audio6.wav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audio" Target="../media/audio7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audio" Target="../media/audio6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5" Type="http://schemas.openxmlformats.org/officeDocument/2006/relationships/oleObject" Target="../embeddings/oleObject18.bin"/><Relationship Id="rId4" Type="http://schemas.openxmlformats.org/officeDocument/2006/relationships/audio" Target="../media/audio6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audio" Target="../media/audio4.wav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5.bin"/><Relationship Id="rId5" Type="http://schemas.openxmlformats.org/officeDocument/2006/relationships/oleObject" Target="../embeddings/oleObject34.bin"/><Relationship Id="rId4" Type="http://schemas.openxmlformats.org/officeDocument/2006/relationships/oleObject" Target="../embeddings/oleObject33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88925"/>
            <a:ext cx="8424863" cy="763588"/>
          </a:xfrm>
        </p:spPr>
        <p:txBody>
          <a:bodyPr lIns="90000" tIns="46800" rIns="90000" bIns="46800"/>
          <a:lstStyle/>
          <a:p>
            <a:pPr eaLnBrk="1" hangingPunct="1"/>
            <a:r>
              <a:rPr lang="tr-TR" sz="2800" b="1" i="1" dirty="0" smtClean="0"/>
              <a:t>MULTIPLE REGRESSION ANALYSIS</a:t>
            </a:r>
            <a:endParaRPr lang="en-US" sz="2800" b="1" i="1" dirty="0" smtClean="0"/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914400" y="2924175"/>
            <a:ext cx="6934200" cy="1541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r-TR" sz="2800" dirty="0" err="1" smtClean="0">
                <a:latin typeface="Times New Roman" pitchFamily="18" charset="0"/>
              </a:rPr>
              <a:t>For</a:t>
            </a:r>
            <a:r>
              <a:rPr lang="tr-TR" sz="2800" dirty="0" smtClean="0">
                <a:latin typeface="Times New Roman" pitchFamily="18" charset="0"/>
              </a:rPr>
              <a:t> </a:t>
            </a:r>
            <a:r>
              <a:rPr lang="tr-TR" sz="2800" dirty="0" err="1" smtClean="0">
                <a:latin typeface="Times New Roman" pitchFamily="18" charset="0"/>
              </a:rPr>
              <a:t>three</a:t>
            </a:r>
            <a:r>
              <a:rPr lang="tr-TR" sz="2800" dirty="0" smtClean="0">
                <a:latin typeface="Times New Roman" pitchFamily="18" charset="0"/>
              </a:rPr>
              <a:t> </a:t>
            </a:r>
            <a:r>
              <a:rPr lang="tr-TR" sz="2800" dirty="0" err="1" smtClean="0">
                <a:latin typeface="Times New Roman" pitchFamily="18" charset="0"/>
              </a:rPr>
              <a:t>variables</a:t>
            </a:r>
            <a:r>
              <a:rPr lang="tr-TR" sz="2800" dirty="0" smtClean="0">
                <a:latin typeface="Times New Roman" pitchFamily="18" charset="0"/>
              </a:rPr>
              <a:t>;  </a:t>
            </a:r>
          </a:p>
          <a:p>
            <a:pPr eaLnBrk="0" hangingPunct="0">
              <a:spcBef>
                <a:spcPct val="50000"/>
              </a:spcBef>
            </a:pPr>
            <a:r>
              <a:rPr lang="en-US" sz="4400" dirty="0" smtClean="0">
                <a:latin typeface="Times New Roman" pitchFamily="18" charset="0"/>
              </a:rPr>
              <a:t>Y=</a:t>
            </a:r>
            <a:r>
              <a:rPr lang="en-US" sz="4400" dirty="0" smtClean="0">
                <a:latin typeface="Symbol" pitchFamily="18" charset="2"/>
              </a:rPr>
              <a:t>b</a:t>
            </a:r>
            <a:r>
              <a:rPr lang="en-US" sz="4400" baseline="-25000" dirty="0" smtClean="0">
                <a:latin typeface="Times New Roman" pitchFamily="18" charset="0"/>
              </a:rPr>
              <a:t>1</a:t>
            </a:r>
            <a:r>
              <a:rPr lang="en-US" sz="4400" dirty="0" smtClean="0">
                <a:latin typeface="Times New Roman" pitchFamily="18" charset="0"/>
              </a:rPr>
              <a:t> </a:t>
            </a:r>
            <a:r>
              <a:rPr lang="en-US" sz="4400" dirty="0">
                <a:latin typeface="Times New Roman" pitchFamily="18" charset="0"/>
              </a:rPr>
              <a:t>+ </a:t>
            </a:r>
            <a:r>
              <a:rPr lang="en-US" sz="4400" dirty="0">
                <a:latin typeface="Symbol" pitchFamily="18" charset="2"/>
              </a:rPr>
              <a:t>b</a:t>
            </a:r>
            <a:r>
              <a:rPr lang="en-US" sz="4400" baseline="-25000" dirty="0">
                <a:latin typeface="Times New Roman" pitchFamily="18" charset="0"/>
              </a:rPr>
              <a:t>2</a:t>
            </a:r>
            <a:r>
              <a:rPr lang="en-US" sz="4400" dirty="0">
                <a:latin typeface="Times New Roman" pitchFamily="18" charset="0"/>
              </a:rPr>
              <a:t> X</a:t>
            </a:r>
            <a:r>
              <a:rPr lang="en-US" sz="4400" baseline="-25000" dirty="0">
                <a:latin typeface="Times New Roman" pitchFamily="18" charset="0"/>
              </a:rPr>
              <a:t>2</a:t>
            </a:r>
            <a:r>
              <a:rPr lang="en-US" sz="4400" dirty="0">
                <a:latin typeface="Times New Roman" pitchFamily="18" charset="0"/>
              </a:rPr>
              <a:t> + </a:t>
            </a:r>
            <a:r>
              <a:rPr lang="en-US" sz="4400" dirty="0">
                <a:latin typeface="Symbol" pitchFamily="18" charset="2"/>
              </a:rPr>
              <a:t>b</a:t>
            </a:r>
            <a:r>
              <a:rPr lang="en-US" sz="4400" baseline="-25000" dirty="0">
                <a:latin typeface="Times New Roman" pitchFamily="18" charset="0"/>
              </a:rPr>
              <a:t>3</a:t>
            </a:r>
            <a:r>
              <a:rPr lang="en-US" sz="4400" dirty="0">
                <a:latin typeface="Times New Roman" pitchFamily="18" charset="0"/>
              </a:rPr>
              <a:t> X</a:t>
            </a:r>
            <a:r>
              <a:rPr lang="en-US" sz="4400" baseline="-25000" dirty="0">
                <a:latin typeface="Times New Roman" pitchFamily="18" charset="0"/>
              </a:rPr>
              <a:t>3</a:t>
            </a:r>
            <a:r>
              <a:rPr lang="en-US" sz="4400" dirty="0">
                <a:latin typeface="Times New Roman" pitchFamily="18" charset="0"/>
              </a:rPr>
              <a:t> + </a:t>
            </a:r>
            <a:r>
              <a:rPr lang="el-GR" sz="4400" dirty="0" smtClean="0">
                <a:latin typeface="Georgia"/>
                <a:ea typeface="Gulim"/>
              </a:rPr>
              <a:t>ε</a:t>
            </a:r>
            <a:endParaRPr lang="en-US" sz="4400" dirty="0">
              <a:latin typeface="Times New Roman" pitchFamily="18" charset="0"/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04800" y="4524375"/>
            <a:ext cx="8839200" cy="1541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r-TR" sz="2800" dirty="0" smtClean="0">
                <a:latin typeface="Times New Roman" pitchFamily="18" charset="0"/>
              </a:rPr>
              <a:t>       </a:t>
            </a:r>
            <a:r>
              <a:rPr lang="tr-TR" sz="2800" dirty="0" err="1" smtClean="0">
                <a:latin typeface="Times New Roman" pitchFamily="18" charset="0"/>
              </a:rPr>
              <a:t>For</a:t>
            </a:r>
            <a:r>
              <a:rPr lang="tr-TR" sz="2800" dirty="0" smtClean="0">
                <a:latin typeface="Times New Roman" pitchFamily="18" charset="0"/>
              </a:rPr>
              <a:t> n-</a:t>
            </a:r>
            <a:r>
              <a:rPr lang="tr-TR" sz="2800" dirty="0" err="1" smtClean="0">
                <a:latin typeface="Times New Roman" pitchFamily="18" charset="0"/>
              </a:rPr>
              <a:t>th</a:t>
            </a:r>
            <a:r>
              <a:rPr lang="tr-TR" sz="2800" dirty="0" smtClean="0">
                <a:latin typeface="Times New Roman" pitchFamily="18" charset="0"/>
              </a:rPr>
              <a:t> </a:t>
            </a:r>
            <a:r>
              <a:rPr lang="tr-TR" sz="2800" dirty="0" err="1" smtClean="0">
                <a:latin typeface="Times New Roman" pitchFamily="18" charset="0"/>
              </a:rPr>
              <a:t>variables</a:t>
            </a:r>
            <a:r>
              <a:rPr lang="tr-TR" sz="2800" dirty="0" smtClean="0">
                <a:latin typeface="Times New Roman" pitchFamily="18" charset="0"/>
              </a:rPr>
              <a:t>;  </a:t>
            </a:r>
          </a:p>
          <a:p>
            <a:pPr eaLnBrk="0" hangingPunct="0">
              <a:spcBef>
                <a:spcPct val="50000"/>
              </a:spcBef>
            </a:pPr>
            <a:r>
              <a:rPr lang="tr-TR" sz="4400" dirty="0" smtClean="0">
                <a:latin typeface="Times New Roman" pitchFamily="18" charset="0"/>
              </a:rPr>
              <a:t>Y</a:t>
            </a:r>
            <a:r>
              <a:rPr lang="en-US" sz="4400" dirty="0" smtClean="0">
                <a:latin typeface="Times New Roman" pitchFamily="18" charset="0"/>
              </a:rPr>
              <a:t>=</a:t>
            </a:r>
            <a:r>
              <a:rPr lang="en-US" sz="4400" dirty="0" smtClean="0">
                <a:latin typeface="Symbol" pitchFamily="18" charset="2"/>
              </a:rPr>
              <a:t>b</a:t>
            </a:r>
            <a:r>
              <a:rPr lang="en-US" sz="4400" baseline="-25000" dirty="0" smtClean="0">
                <a:latin typeface="Times New Roman" pitchFamily="18" charset="0"/>
              </a:rPr>
              <a:t>1</a:t>
            </a:r>
            <a:r>
              <a:rPr lang="en-US" sz="4400" dirty="0" smtClean="0">
                <a:latin typeface="Times New Roman" pitchFamily="18" charset="0"/>
              </a:rPr>
              <a:t> </a:t>
            </a:r>
            <a:r>
              <a:rPr lang="en-US" sz="4400" dirty="0">
                <a:latin typeface="Times New Roman" pitchFamily="18" charset="0"/>
              </a:rPr>
              <a:t>+ </a:t>
            </a:r>
            <a:r>
              <a:rPr lang="en-US" sz="4400" dirty="0">
                <a:latin typeface="Symbol" pitchFamily="18" charset="2"/>
              </a:rPr>
              <a:t>b</a:t>
            </a:r>
            <a:r>
              <a:rPr lang="en-US" sz="4400" baseline="-25000" dirty="0">
                <a:latin typeface="Times New Roman" pitchFamily="18" charset="0"/>
              </a:rPr>
              <a:t>2</a:t>
            </a:r>
            <a:r>
              <a:rPr lang="en-US" sz="4400" dirty="0">
                <a:latin typeface="Times New Roman" pitchFamily="18" charset="0"/>
              </a:rPr>
              <a:t> X</a:t>
            </a:r>
            <a:r>
              <a:rPr lang="en-US" sz="4400" baseline="-25000" dirty="0">
                <a:latin typeface="Times New Roman" pitchFamily="18" charset="0"/>
              </a:rPr>
              <a:t>2</a:t>
            </a:r>
            <a:r>
              <a:rPr lang="en-US" sz="4400" dirty="0">
                <a:latin typeface="Times New Roman" pitchFamily="18" charset="0"/>
              </a:rPr>
              <a:t> + </a:t>
            </a:r>
            <a:r>
              <a:rPr lang="en-US" sz="4400" dirty="0">
                <a:latin typeface="Symbol" pitchFamily="18" charset="2"/>
              </a:rPr>
              <a:t>b</a:t>
            </a:r>
            <a:r>
              <a:rPr lang="en-US" sz="4400" baseline="-25000" dirty="0">
                <a:latin typeface="Times New Roman" pitchFamily="18" charset="0"/>
              </a:rPr>
              <a:t>3</a:t>
            </a:r>
            <a:r>
              <a:rPr lang="en-US" sz="4400" dirty="0">
                <a:latin typeface="Times New Roman" pitchFamily="18" charset="0"/>
              </a:rPr>
              <a:t> X</a:t>
            </a:r>
            <a:r>
              <a:rPr lang="en-US" sz="4400" baseline="-25000" dirty="0">
                <a:latin typeface="Times New Roman" pitchFamily="18" charset="0"/>
              </a:rPr>
              <a:t>3</a:t>
            </a:r>
            <a:r>
              <a:rPr lang="en-US" sz="4400" dirty="0">
                <a:latin typeface="Times New Roman" pitchFamily="18" charset="0"/>
              </a:rPr>
              <a:t> +...+ </a:t>
            </a:r>
            <a:r>
              <a:rPr lang="en-US" sz="4400" dirty="0" err="1">
                <a:latin typeface="Symbol" pitchFamily="18" charset="2"/>
              </a:rPr>
              <a:t>b</a:t>
            </a:r>
            <a:r>
              <a:rPr lang="en-US" sz="4400" baseline="-25000" dirty="0" err="1">
                <a:latin typeface="Times New Roman" pitchFamily="18" charset="0"/>
              </a:rPr>
              <a:t>k</a:t>
            </a:r>
            <a:r>
              <a:rPr lang="en-US" sz="4400" dirty="0">
                <a:latin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</a:rPr>
              <a:t>X</a:t>
            </a:r>
            <a:r>
              <a:rPr lang="en-US" sz="4400" baseline="-25000" dirty="0" err="1">
                <a:latin typeface="Times New Roman" pitchFamily="18" charset="0"/>
              </a:rPr>
              <a:t>k</a:t>
            </a:r>
            <a:r>
              <a:rPr lang="en-US" sz="4400" dirty="0">
                <a:latin typeface="Times New Roman" pitchFamily="18" charset="0"/>
              </a:rPr>
              <a:t>  + </a:t>
            </a:r>
            <a:r>
              <a:rPr lang="el-GR" sz="4400" dirty="0" smtClean="0">
                <a:latin typeface="Georgia"/>
                <a:ea typeface="Gulim"/>
              </a:rPr>
              <a:t>ε </a:t>
            </a:r>
            <a:endParaRPr lang="en-US" sz="4400" dirty="0">
              <a:latin typeface="Times New Roman" pitchFamily="18" charset="0"/>
            </a:endParaRP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395288" y="1412875"/>
            <a:ext cx="8353425" cy="120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tr-TR" sz="2400" dirty="0" err="1" smtClean="0">
                <a:latin typeface="Calibri" pitchFamily="34" charset="0"/>
              </a:rPr>
              <a:t>This</a:t>
            </a:r>
            <a:r>
              <a:rPr lang="tr-TR" sz="2400" dirty="0" smtClean="0">
                <a:latin typeface="Calibri" pitchFamily="34" charset="0"/>
              </a:rPr>
              <a:t> model can be </a:t>
            </a:r>
            <a:r>
              <a:rPr lang="tr-TR" sz="2400" dirty="0" err="1" smtClean="0">
                <a:latin typeface="Calibri" pitchFamily="34" charset="0"/>
              </a:rPr>
              <a:t>applied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for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more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than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two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variables</a:t>
            </a:r>
            <a:r>
              <a:rPr lang="tr-TR" sz="2400" dirty="0" smtClean="0">
                <a:latin typeface="Calibri" pitchFamily="34" charset="0"/>
              </a:rPr>
              <a:t>. </a:t>
            </a:r>
            <a:r>
              <a:rPr lang="tr-TR" sz="2400" dirty="0" err="1" smtClean="0">
                <a:latin typeface="Calibri" pitchFamily="34" charset="0"/>
              </a:rPr>
              <a:t>Here</a:t>
            </a:r>
            <a:r>
              <a:rPr lang="tr-TR" sz="2400" dirty="0" smtClean="0">
                <a:latin typeface="Calibri" pitchFamily="34" charset="0"/>
              </a:rPr>
              <a:t>, Y, X2 </a:t>
            </a:r>
            <a:r>
              <a:rPr lang="tr-TR" sz="2400" dirty="0" err="1" smtClean="0">
                <a:latin typeface="Calibri" pitchFamily="34" charset="0"/>
              </a:rPr>
              <a:t>and</a:t>
            </a:r>
            <a:r>
              <a:rPr lang="tr-TR" sz="2400" dirty="0" smtClean="0">
                <a:latin typeface="Calibri" pitchFamily="34" charset="0"/>
              </a:rPr>
              <a:t> X3 </a:t>
            </a:r>
            <a:r>
              <a:rPr lang="tr-TR" sz="2400" dirty="0" err="1" smtClean="0">
                <a:latin typeface="Calibri" pitchFamily="34" charset="0"/>
              </a:rPr>
              <a:t>are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the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variable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parameters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to</a:t>
            </a:r>
            <a:r>
              <a:rPr lang="tr-TR" sz="2400" dirty="0" smtClean="0">
                <a:latin typeface="Calibri" pitchFamily="34" charset="0"/>
              </a:rPr>
              <a:t> be </a:t>
            </a:r>
            <a:r>
              <a:rPr lang="tr-TR" sz="2400" dirty="0" err="1" smtClean="0">
                <a:latin typeface="Calibri" pitchFamily="34" charset="0"/>
              </a:rPr>
              <a:t>analyzed</a:t>
            </a:r>
            <a:r>
              <a:rPr lang="tr-TR" sz="2400" dirty="0" smtClean="0">
                <a:latin typeface="Calibri" pitchFamily="34" charset="0"/>
              </a:rPr>
              <a:t>. (</a:t>
            </a:r>
            <a:r>
              <a:rPr lang="tr-TR" sz="2400" dirty="0" err="1" smtClean="0">
                <a:latin typeface="Calibri" pitchFamily="34" charset="0"/>
              </a:rPr>
              <a:t>There</a:t>
            </a:r>
            <a:r>
              <a:rPr lang="tr-TR" sz="2400" dirty="0" smtClean="0">
                <a:latin typeface="Calibri" pitchFamily="34" charset="0"/>
              </a:rPr>
              <a:t> is a </a:t>
            </a:r>
            <a:r>
              <a:rPr lang="tr-TR" sz="2400" dirty="0" err="1" smtClean="0">
                <a:latin typeface="Calibri" pitchFamily="34" charset="0"/>
              </a:rPr>
              <a:t>relationship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between</a:t>
            </a:r>
            <a:r>
              <a:rPr lang="tr-TR" sz="2400" dirty="0" smtClean="0">
                <a:latin typeface="Calibri" pitchFamily="34" charset="0"/>
              </a:rPr>
              <a:t> Y </a:t>
            </a:r>
            <a:r>
              <a:rPr lang="tr-TR" sz="2400" dirty="0" err="1" smtClean="0">
                <a:latin typeface="Calibri" pitchFamily="34" charset="0"/>
              </a:rPr>
              <a:t>and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other</a:t>
            </a:r>
            <a:r>
              <a:rPr lang="tr-TR" sz="2400" dirty="0" smtClean="0">
                <a:latin typeface="Calibri" pitchFamily="34" charset="0"/>
              </a:rPr>
              <a:t> </a:t>
            </a:r>
            <a:r>
              <a:rPr lang="tr-TR" sz="2400" dirty="0" err="1" smtClean="0">
                <a:latin typeface="Calibri" pitchFamily="34" charset="0"/>
              </a:rPr>
              <a:t>parameters</a:t>
            </a:r>
            <a:r>
              <a:rPr lang="tr-TR" sz="2400" dirty="0" smtClean="0">
                <a:latin typeface="Calibri" pitchFamily="34" charset="0"/>
              </a:rPr>
              <a:t> X2,X3) </a:t>
            </a:r>
            <a:endParaRPr lang="tr-TR" sz="2400" dirty="0">
              <a:latin typeface="Calibri" pitchFamily="34" charset="0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468313" y="5661025"/>
            <a:ext cx="8280400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tr-TR" sz="2400" dirty="0" smtClean="0">
                <a:latin typeface="Calibri" pitchFamily="34" charset="0"/>
              </a:rPr>
              <a:t>.</a:t>
            </a:r>
            <a:endParaRPr lang="tr-TR" sz="2400" dirty="0">
              <a:latin typeface="Calibri" pitchFamily="34" charset="0"/>
            </a:endParaRP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D6F39-3A52-464E-B398-9E3B56B397F3}" type="slidenum">
              <a:rPr lang="tr-TR" smtClean="0"/>
              <a:pPr>
                <a:defRPr/>
              </a:pPr>
              <a:t>1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0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1143000" y="5029200"/>
            <a:ext cx="7239000" cy="8382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>
              <a:latin typeface="Calibri" pitchFamily="34" charset="0"/>
            </a:endParaRPr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609600" y="1355725"/>
          <a:ext cx="7772400" cy="1257300"/>
        </p:xfrm>
        <a:graphic>
          <a:graphicData uri="http://schemas.openxmlformats.org/presentationml/2006/ole">
            <p:oleObj spid="_x0000_s5122" name="Denklem" r:id="rId5" imgW="3060360" imgH="507960" progId="Equation.3">
              <p:embed/>
            </p:oleObj>
          </a:graphicData>
        </a:graphic>
      </p:graphicFrame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609600" y="2895600"/>
          <a:ext cx="8223250" cy="1292225"/>
        </p:xfrm>
        <a:graphic>
          <a:graphicData uri="http://schemas.openxmlformats.org/presentationml/2006/ole">
            <p:oleObj spid="_x0000_s5123" name="Denklem" r:id="rId6" imgW="3238200" imgH="507960" progId="Equation.3">
              <p:embed/>
            </p:oleObj>
          </a:graphicData>
        </a:graphic>
      </p:graphicFrame>
      <p:sp>
        <p:nvSpPr>
          <p:cNvPr id="33800" name="Line 8"/>
          <p:cNvSpPr>
            <a:spLocks noChangeShapeType="1"/>
          </p:cNvSpPr>
          <p:nvPr/>
        </p:nvSpPr>
        <p:spPr bwMode="auto">
          <a:xfrm>
            <a:off x="685800" y="2667000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/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>
            <a:off x="685800" y="4419600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/>
          </a:p>
        </p:txBody>
      </p:sp>
      <p:graphicFrame>
        <p:nvGraphicFramePr>
          <p:cNvPr id="33802" name="Object 10"/>
          <p:cNvGraphicFramePr>
            <a:graphicFrameLocks noChangeAspect="1"/>
          </p:cNvGraphicFramePr>
          <p:nvPr/>
        </p:nvGraphicFramePr>
        <p:xfrm>
          <a:off x="1601788" y="5029200"/>
          <a:ext cx="5938837" cy="671513"/>
        </p:xfrm>
        <a:graphic>
          <a:graphicData uri="http://schemas.openxmlformats.org/presentationml/2006/ole">
            <p:oleObj spid="_x0000_s5124" name="Denklem" r:id="rId7" imgW="1968480" imgH="253800" progId="Equation.3">
              <p:embed/>
            </p:oleObj>
          </a:graphicData>
        </a:graphic>
      </p:graphicFrame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0" y="1371600"/>
            <a:ext cx="152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Times New Roman" pitchFamily="18" charset="0"/>
              </a:rPr>
              <a:t>-33.79/</a:t>
            </a: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E089A3-DE50-45FD-B45C-21AB70A05ED0}" type="slidenum">
              <a:rPr lang="tr-TR" smtClean="0"/>
              <a:pPr>
                <a:defRPr/>
              </a:pPr>
              <a:t>10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3" grpId="0" animBg="1"/>
      <p:bldP spid="33800" grpId="0" animBg="1"/>
      <p:bldP spid="33801" grpId="0" animBg="1"/>
      <p:bldP spid="3380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74" name="Object 10"/>
          <p:cNvGraphicFramePr>
            <a:graphicFrameLocks noChangeAspect="1"/>
          </p:cNvGraphicFramePr>
          <p:nvPr/>
        </p:nvGraphicFramePr>
        <p:xfrm>
          <a:off x="1219200" y="1143000"/>
          <a:ext cx="6553200" cy="1350963"/>
        </p:xfrm>
        <a:graphic>
          <a:graphicData uri="http://schemas.openxmlformats.org/presentationml/2006/ole">
            <p:oleObj spid="_x0000_s6146" name="Denklem" r:id="rId5" imgW="2171520" imgH="507960" progId="Equation.3">
              <p:embed/>
            </p:oleObj>
          </a:graphicData>
        </a:graphic>
      </p:graphicFrame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685800" y="2590800"/>
            <a:ext cx="716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/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0" y="1905000"/>
            <a:ext cx="1371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Times New Roman" pitchFamily="18" charset="0"/>
              </a:rPr>
              <a:t>-5.26 /</a:t>
            </a:r>
            <a:endParaRPr lang="en-US" sz="4400">
              <a:solidFill>
                <a:srgbClr val="FF3300"/>
              </a:solidFill>
              <a:latin typeface="Times New Roman" pitchFamily="18" charset="0"/>
            </a:endParaRPr>
          </a:p>
        </p:txBody>
      </p:sp>
      <p:graphicFrame>
        <p:nvGraphicFramePr>
          <p:cNvPr id="36877" name="Object 13"/>
          <p:cNvGraphicFramePr>
            <a:graphicFrameLocks noChangeAspect="1"/>
          </p:cNvGraphicFramePr>
          <p:nvPr/>
        </p:nvGraphicFramePr>
        <p:xfrm>
          <a:off x="762000" y="2895600"/>
          <a:ext cx="7543800" cy="1466850"/>
        </p:xfrm>
        <a:graphic>
          <a:graphicData uri="http://schemas.openxmlformats.org/presentationml/2006/ole">
            <p:oleObj spid="_x0000_s6147" name="Denklem" r:id="rId6" imgW="2006280" imgH="444240" progId="Equation.3">
              <p:embed/>
            </p:oleObj>
          </a:graphicData>
        </a:graphic>
      </p:graphicFrame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838200" y="4419600"/>
            <a:ext cx="716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/>
          </a:p>
        </p:txBody>
      </p:sp>
      <p:graphicFrame>
        <p:nvGraphicFramePr>
          <p:cNvPr id="36879" name="Object 15"/>
          <p:cNvGraphicFramePr>
            <a:graphicFrameLocks noChangeAspect="1"/>
          </p:cNvGraphicFramePr>
          <p:nvPr/>
        </p:nvGraphicFramePr>
        <p:xfrm>
          <a:off x="2514600" y="4572000"/>
          <a:ext cx="3765550" cy="709613"/>
        </p:xfrm>
        <a:graphic>
          <a:graphicData uri="http://schemas.openxmlformats.org/presentationml/2006/ole">
            <p:oleObj spid="_x0000_s6148" name="Denklem" r:id="rId7" imgW="1002960" imgH="215640" progId="Equation.3">
              <p:embed/>
            </p:oleObj>
          </a:graphicData>
        </a:graphic>
      </p:graphicFrame>
      <p:graphicFrame>
        <p:nvGraphicFramePr>
          <p:cNvPr id="36880" name="Object 16"/>
          <p:cNvGraphicFramePr>
            <a:graphicFrameLocks noChangeAspect="1"/>
          </p:cNvGraphicFramePr>
          <p:nvPr/>
        </p:nvGraphicFramePr>
        <p:xfrm>
          <a:off x="3124200" y="5410200"/>
          <a:ext cx="2481263" cy="709613"/>
        </p:xfrm>
        <a:graphic>
          <a:graphicData uri="http://schemas.openxmlformats.org/presentationml/2006/ole">
            <p:oleObj spid="_x0000_s6149" name="Denklem" r:id="rId8" imgW="660240" imgH="215640" progId="Equation.3">
              <p:embed/>
            </p:oleObj>
          </a:graphicData>
        </a:graphic>
      </p:graphicFrame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99EFA1-4C0A-48B4-9B5D-43EBCE1EEA22}" type="slidenum">
              <a:rPr lang="tr-TR" smtClean="0"/>
              <a:pPr>
                <a:defRPr/>
              </a:pPr>
              <a:t>11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K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K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K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K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68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K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68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K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ROJK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5" grpId="0" animBg="1"/>
      <p:bldP spid="36876" grpId="0" autoUpdateAnimBg="0"/>
      <p:bldP spid="3687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838200" y="1371600"/>
          <a:ext cx="7848600" cy="781050"/>
        </p:xfrm>
        <a:graphic>
          <a:graphicData uri="http://schemas.openxmlformats.org/presentationml/2006/ole">
            <p:oleObj spid="_x0000_s7170" name="Denklem" r:id="rId5" imgW="2120760" imgH="215640" progId="Equation.3">
              <p:embed/>
            </p:oleObj>
          </a:graphicData>
        </a:graphic>
      </p:graphicFrame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457200" y="2209800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/>
          </a:p>
        </p:txBody>
      </p:sp>
      <p:graphicFrame>
        <p:nvGraphicFramePr>
          <p:cNvPr id="38921" name="Object 9"/>
          <p:cNvGraphicFramePr>
            <a:graphicFrameLocks noChangeAspect="1"/>
          </p:cNvGraphicFramePr>
          <p:nvPr/>
        </p:nvGraphicFramePr>
        <p:xfrm>
          <a:off x="3008313" y="4495800"/>
          <a:ext cx="2713037" cy="709613"/>
        </p:xfrm>
        <a:graphic>
          <a:graphicData uri="http://schemas.openxmlformats.org/presentationml/2006/ole">
            <p:oleObj spid="_x0000_s7171" name="Denklem" r:id="rId6" imgW="723600" imgH="215640" progId="Equation.3">
              <p:embed/>
            </p:oleObj>
          </a:graphicData>
        </a:graphic>
      </p:graphicFrame>
      <p:graphicFrame>
        <p:nvGraphicFramePr>
          <p:cNvPr id="38922" name="Object 10"/>
          <p:cNvGraphicFramePr>
            <a:graphicFrameLocks noChangeAspect="1"/>
          </p:cNvGraphicFramePr>
          <p:nvPr/>
        </p:nvGraphicFramePr>
        <p:xfrm>
          <a:off x="1501775" y="2362200"/>
          <a:ext cx="6062663" cy="781050"/>
        </p:xfrm>
        <a:graphic>
          <a:graphicData uri="http://schemas.openxmlformats.org/presentationml/2006/ole">
            <p:oleObj spid="_x0000_s7172" name="Denklem" r:id="rId7" imgW="1638000" imgH="215640" progId="Equation.3">
              <p:embed/>
            </p:oleObj>
          </a:graphicData>
        </a:graphic>
      </p:graphicFrame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457200" y="3200400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/>
          </a:p>
        </p:txBody>
      </p:sp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2581275" y="3352800"/>
          <a:ext cx="3946525" cy="781050"/>
        </p:xfrm>
        <a:graphic>
          <a:graphicData uri="http://schemas.openxmlformats.org/presentationml/2006/ole">
            <p:oleObj spid="_x0000_s7173" name="Denklem" r:id="rId8" imgW="1066680" imgH="215640" progId="Equation.3">
              <p:embed/>
            </p:oleObj>
          </a:graphicData>
        </a:graphic>
      </p:graphicFrame>
      <p:sp>
        <p:nvSpPr>
          <p:cNvPr id="38925" name="Line 13"/>
          <p:cNvSpPr>
            <a:spLocks noChangeShapeType="1"/>
          </p:cNvSpPr>
          <p:nvPr/>
        </p:nvSpPr>
        <p:spPr bwMode="auto">
          <a:xfrm>
            <a:off x="1752600" y="4191000"/>
            <a:ext cx="495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/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7768D8-AA9D-4C5E-8C60-93E5FB9A7C54}" type="slidenum">
              <a:rPr lang="tr-TR" smtClean="0"/>
              <a:pPr>
                <a:defRPr/>
              </a:pPr>
              <a:t>12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nimBg="1"/>
      <p:bldP spid="38923" grpId="0" animBg="1"/>
      <p:bldP spid="389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457200" y="2209800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/>
          </a:p>
        </p:txBody>
      </p:sp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3243263" y="4495800"/>
          <a:ext cx="2241550" cy="709613"/>
        </p:xfrm>
        <a:graphic>
          <a:graphicData uri="http://schemas.openxmlformats.org/presentationml/2006/ole">
            <p:oleObj spid="_x0000_s8194" name="Denklem" r:id="rId5" imgW="596880" imgH="215640" progId="Equation.3">
              <p:embed/>
            </p:oleObj>
          </a:graphicData>
        </a:graphic>
      </p:graphicFrame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457200" y="3200400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1752600" y="4191000"/>
            <a:ext cx="495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/>
          </a:p>
        </p:txBody>
      </p:sp>
      <p:graphicFrame>
        <p:nvGraphicFramePr>
          <p:cNvPr id="40970" name="Object 10"/>
          <p:cNvGraphicFramePr>
            <a:graphicFrameLocks noChangeAspect="1"/>
          </p:cNvGraphicFramePr>
          <p:nvPr/>
        </p:nvGraphicFramePr>
        <p:xfrm>
          <a:off x="-1219200" y="1295400"/>
          <a:ext cx="10363200" cy="760413"/>
        </p:xfrm>
        <a:graphic>
          <a:graphicData uri="http://schemas.openxmlformats.org/presentationml/2006/ole">
            <p:oleObj spid="_x0000_s8195" name="Denklem" r:id="rId6" imgW="3124080" imgH="215640" progId="Equation.3">
              <p:embed/>
            </p:oleObj>
          </a:graphicData>
        </a:graphic>
      </p:graphicFrame>
      <p:graphicFrame>
        <p:nvGraphicFramePr>
          <p:cNvPr id="40971" name="Object 11"/>
          <p:cNvGraphicFramePr>
            <a:graphicFrameLocks noChangeAspect="1"/>
          </p:cNvGraphicFramePr>
          <p:nvPr/>
        </p:nvGraphicFramePr>
        <p:xfrm>
          <a:off x="762000" y="2362200"/>
          <a:ext cx="6992938" cy="760413"/>
        </p:xfrm>
        <a:graphic>
          <a:graphicData uri="http://schemas.openxmlformats.org/presentationml/2006/ole">
            <p:oleObj spid="_x0000_s8196" name="Denklem" r:id="rId7" imgW="2108160" imgH="215640" progId="Equation.3">
              <p:embed/>
            </p:oleObj>
          </a:graphicData>
        </a:graphic>
      </p:graphicFrame>
      <p:graphicFrame>
        <p:nvGraphicFramePr>
          <p:cNvPr id="40972" name="Object 12"/>
          <p:cNvGraphicFramePr>
            <a:graphicFrameLocks noChangeAspect="1"/>
          </p:cNvGraphicFramePr>
          <p:nvPr/>
        </p:nvGraphicFramePr>
        <p:xfrm>
          <a:off x="2863850" y="3352800"/>
          <a:ext cx="3244850" cy="760413"/>
        </p:xfrm>
        <a:graphic>
          <a:graphicData uri="http://schemas.openxmlformats.org/presentationml/2006/ole">
            <p:oleObj spid="_x0000_s8197" name="Denklem" r:id="rId8" imgW="977760" imgH="215640" progId="Equation.3">
              <p:embed/>
            </p:oleObj>
          </a:graphicData>
        </a:graphic>
      </p:graphicFrame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FBEA3B-9FBD-4390-8422-5EF64984BF89}" type="slidenum">
              <a:rPr lang="tr-TR" smtClean="0"/>
              <a:pPr>
                <a:defRPr/>
              </a:pPr>
              <a:t>13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09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 animBg="1"/>
      <p:bldP spid="40967" grpId="0" animBg="1"/>
      <p:bldP spid="409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0" y="2349500"/>
          <a:ext cx="8837613" cy="1036638"/>
        </p:xfrm>
        <a:graphic>
          <a:graphicData uri="http://schemas.openxmlformats.org/presentationml/2006/ole">
            <p:oleObj spid="_x0000_s15362" name="Denklem" r:id="rId3" imgW="1828800" imgH="215640" progId="Equation.3">
              <p:embed/>
            </p:oleObj>
          </a:graphicData>
        </a:graphic>
      </p:graphicFrame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5435600" y="31416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/>
          <a:p>
            <a:endParaRPr lang="tr-TR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4356100" y="4652963"/>
            <a:ext cx="2016125" cy="771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r-TR" sz="4400" dirty="0" err="1" smtClean="0">
                <a:solidFill>
                  <a:srgbClr val="FF0066"/>
                </a:solidFill>
                <a:latin typeface="Times New Roman" pitchFamily="18" charset="0"/>
              </a:rPr>
              <a:t>Price</a:t>
            </a:r>
            <a:endParaRPr lang="tr-TR" sz="4400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588125" y="4941888"/>
            <a:ext cx="20161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tr-TR" sz="4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7667625" y="3284538"/>
            <a:ext cx="0" cy="1296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/>
          <a:p>
            <a:endParaRPr lang="tr-TR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6804025" y="4581525"/>
            <a:ext cx="1871663" cy="771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r-TR" sz="4400" dirty="0" err="1" smtClean="0">
                <a:solidFill>
                  <a:srgbClr val="FF0066"/>
                </a:solidFill>
                <a:latin typeface="Times New Roman" pitchFamily="18" charset="0"/>
              </a:rPr>
              <a:t>Income</a:t>
            </a:r>
            <a:endParaRPr lang="tr-TR" sz="4400" dirty="0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539750" y="3500438"/>
            <a:ext cx="0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/>
          <a:p>
            <a:endParaRPr lang="tr-TR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250825" y="4756150"/>
            <a:ext cx="3384550" cy="71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tr-TR" sz="4000" dirty="0" err="1" smtClean="0">
                <a:solidFill>
                  <a:srgbClr val="FF0066"/>
                </a:solidFill>
                <a:latin typeface="Calibri" pitchFamily="34" charset="0"/>
              </a:rPr>
              <a:t>Cotton</a:t>
            </a:r>
            <a:r>
              <a:rPr lang="tr-TR" sz="4000" dirty="0" smtClean="0">
                <a:solidFill>
                  <a:srgbClr val="FF0066"/>
                </a:solidFill>
                <a:latin typeface="Calibri" pitchFamily="34" charset="0"/>
              </a:rPr>
              <a:t> </a:t>
            </a:r>
            <a:r>
              <a:rPr lang="tr-TR" sz="4000" dirty="0" err="1" smtClean="0">
                <a:solidFill>
                  <a:srgbClr val="FF0066"/>
                </a:solidFill>
                <a:latin typeface="Calibri" pitchFamily="34" charset="0"/>
              </a:rPr>
              <a:t>product</a:t>
            </a:r>
            <a:endParaRPr lang="tr-TR" sz="4000" dirty="0">
              <a:solidFill>
                <a:srgbClr val="FF0066"/>
              </a:solidFill>
              <a:latin typeface="Calibri" pitchFamily="34" charset="0"/>
            </a:endParaRPr>
          </a:p>
        </p:txBody>
      </p:sp>
      <p:sp>
        <p:nvSpPr>
          <p:cNvPr id="11" name="10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D84C4C-63A6-4266-A4E6-91C73FDBBEE5}" type="slidenum">
              <a:rPr lang="tr-TR" smtClean="0"/>
              <a:pPr>
                <a:defRPr/>
              </a:pPr>
              <a:t>14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09600" y="1295400"/>
            <a:ext cx="81772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r-TR" sz="3200" b="1" dirty="0" err="1" smtClean="0">
                <a:latin typeface="Times New Roman" pitchFamily="18" charset="0"/>
              </a:rPr>
              <a:t>For</a:t>
            </a:r>
            <a:r>
              <a:rPr lang="tr-TR" sz="3200" b="1" dirty="0" smtClean="0">
                <a:latin typeface="Times New Roman" pitchFamily="18" charset="0"/>
              </a:rPr>
              <a:t> X</a:t>
            </a:r>
            <a:r>
              <a:rPr lang="tr-TR" sz="3200" b="1" baseline="-25000" dirty="0" smtClean="0">
                <a:latin typeface="Times New Roman" pitchFamily="18" charset="0"/>
              </a:rPr>
              <a:t>20</a:t>
            </a:r>
            <a:r>
              <a:rPr lang="tr-TR" sz="3200" b="1" dirty="0" smtClean="0">
                <a:latin typeface="Times New Roman" pitchFamily="18" charset="0"/>
              </a:rPr>
              <a:t> </a:t>
            </a:r>
            <a:r>
              <a:rPr lang="tr-TR" sz="3200" b="1" dirty="0">
                <a:latin typeface="Times New Roman" pitchFamily="18" charset="0"/>
              </a:rPr>
              <a:t>= </a:t>
            </a:r>
            <a:r>
              <a:rPr lang="tr-TR" sz="3200" b="1" dirty="0" smtClean="0">
                <a:latin typeface="Times New Roman" pitchFamily="18" charset="0"/>
              </a:rPr>
              <a:t>140 </a:t>
            </a:r>
            <a:r>
              <a:rPr lang="tr-TR" sz="3200" b="1" dirty="0" err="1" smtClean="0">
                <a:latin typeface="Times New Roman" pitchFamily="18" charset="0"/>
              </a:rPr>
              <a:t>and</a:t>
            </a:r>
            <a:r>
              <a:rPr lang="tr-TR" sz="3200" b="1" dirty="0" smtClean="0">
                <a:latin typeface="Times New Roman" pitchFamily="18" charset="0"/>
              </a:rPr>
              <a:t> X</a:t>
            </a:r>
            <a:r>
              <a:rPr lang="tr-TR" sz="3200" b="1" baseline="-25000" dirty="0" smtClean="0">
                <a:latin typeface="Times New Roman" pitchFamily="18" charset="0"/>
              </a:rPr>
              <a:t>30</a:t>
            </a:r>
            <a:r>
              <a:rPr lang="tr-TR" sz="3200" b="1" dirty="0" smtClean="0">
                <a:latin typeface="Times New Roman" pitchFamily="18" charset="0"/>
              </a:rPr>
              <a:t> = 38</a:t>
            </a:r>
            <a:endParaRPr lang="tr-TR" sz="3200" dirty="0">
              <a:latin typeface="Times New Roman" pitchFamily="18" charset="0"/>
            </a:endParaRPr>
          </a:p>
        </p:txBody>
      </p:sp>
      <p:graphicFrame>
        <p:nvGraphicFramePr>
          <p:cNvPr id="15368" name="Object 8"/>
          <p:cNvGraphicFramePr>
            <a:graphicFrameLocks noChangeAspect="1"/>
          </p:cNvGraphicFramePr>
          <p:nvPr/>
        </p:nvGraphicFramePr>
        <p:xfrm>
          <a:off x="0" y="2895600"/>
          <a:ext cx="9144000" cy="995363"/>
        </p:xfrm>
        <a:graphic>
          <a:graphicData uri="http://schemas.openxmlformats.org/presentationml/2006/ole">
            <p:oleObj spid="_x0000_s17410" name="Denklem" r:id="rId3" imgW="2019240" imgH="215640" progId="Equation.3">
              <p:embed/>
            </p:oleObj>
          </a:graphicData>
        </a:graphic>
      </p:graphicFrame>
      <p:graphicFrame>
        <p:nvGraphicFramePr>
          <p:cNvPr id="15369" name="Object 9"/>
          <p:cNvGraphicFramePr>
            <a:graphicFrameLocks noChangeAspect="1"/>
          </p:cNvGraphicFramePr>
          <p:nvPr/>
        </p:nvGraphicFramePr>
        <p:xfrm>
          <a:off x="2667000" y="4343400"/>
          <a:ext cx="2828925" cy="995363"/>
        </p:xfrm>
        <a:graphic>
          <a:graphicData uri="http://schemas.openxmlformats.org/presentationml/2006/ole">
            <p:oleObj spid="_x0000_s17411" name="Denklem" r:id="rId4" imgW="609480" imgH="215640" progId="Equation.3">
              <p:embed/>
            </p:oleObj>
          </a:graphicData>
        </a:graphic>
      </p:graphicFrame>
      <p:graphicFrame>
        <p:nvGraphicFramePr>
          <p:cNvPr id="15370" name="Object 10"/>
          <p:cNvGraphicFramePr>
            <a:graphicFrameLocks noChangeAspect="1"/>
          </p:cNvGraphicFramePr>
          <p:nvPr>
            <p:ph idx="1"/>
          </p:nvPr>
        </p:nvGraphicFramePr>
        <p:xfrm>
          <a:off x="606425" y="1912938"/>
          <a:ext cx="7777163" cy="914400"/>
        </p:xfrm>
        <a:graphic>
          <a:graphicData uri="http://schemas.openxmlformats.org/presentationml/2006/ole">
            <p:oleObj spid="_x0000_s17412" name="Denklem" r:id="rId5" imgW="1828800" imgH="215640" progId="Equation.3">
              <p:embed/>
            </p:oleObj>
          </a:graphicData>
        </a:graphic>
      </p:graphicFrame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8493D9-2323-4EC8-8B4D-B7739953A52B}" type="slidenum">
              <a:rPr lang="tr-TR" smtClean="0"/>
              <a:pPr>
                <a:defRPr/>
              </a:pPr>
              <a:t>15</a:t>
            </a:fld>
            <a:endParaRPr lang="tr-TR"/>
          </a:p>
        </p:txBody>
      </p:sp>
      <p:sp>
        <p:nvSpPr>
          <p:cNvPr id="9" name="8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dirty="0" err="1" smtClean="0"/>
              <a:t>Checking</a:t>
            </a:r>
            <a:r>
              <a:rPr lang="tr-TR" sz="3600" dirty="0" smtClean="0"/>
              <a:t> </a:t>
            </a:r>
            <a:r>
              <a:rPr lang="tr-TR" sz="3600" dirty="0" err="1" smtClean="0"/>
              <a:t>the</a:t>
            </a:r>
            <a:r>
              <a:rPr lang="tr-TR" sz="3600" dirty="0" smtClean="0"/>
              <a:t> </a:t>
            </a:r>
            <a:r>
              <a:rPr lang="tr-TR" sz="3600" dirty="0" err="1" smtClean="0"/>
              <a:t>multiple</a:t>
            </a:r>
            <a:r>
              <a:rPr lang="tr-TR" sz="3600" dirty="0" smtClean="0"/>
              <a:t> </a:t>
            </a:r>
            <a:r>
              <a:rPr lang="tr-TR" sz="3600" dirty="0" err="1" smtClean="0"/>
              <a:t>regression</a:t>
            </a:r>
            <a:r>
              <a:rPr lang="tr-TR" sz="3600" dirty="0" smtClean="0"/>
              <a:t> </a:t>
            </a:r>
            <a:r>
              <a:rPr lang="tr-TR" sz="3600" dirty="0" err="1" smtClean="0"/>
              <a:t>equation</a:t>
            </a:r>
            <a:endParaRPr lang="tr-TR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Text Box 2"/>
          <p:cNvSpPr txBox="1">
            <a:spLocks noChangeArrowheads="1"/>
          </p:cNvSpPr>
          <p:nvPr/>
        </p:nvSpPr>
        <p:spPr bwMode="auto">
          <a:xfrm>
            <a:off x="0" y="106363"/>
            <a:ext cx="8839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2800" b="1" dirty="0" smtClean="0">
                <a:latin typeface="Times New Roman" pitchFamily="18" charset="0"/>
              </a:rPr>
              <a:t>Standart </a:t>
            </a:r>
            <a:r>
              <a:rPr lang="tr-TR" sz="2800" b="1" dirty="0" err="1" smtClean="0">
                <a:latin typeface="Times New Roman" pitchFamily="18" charset="0"/>
              </a:rPr>
              <a:t>deviation</a:t>
            </a:r>
            <a:r>
              <a:rPr lang="tr-TR" sz="2800" b="1" dirty="0" smtClean="0">
                <a:latin typeface="Times New Roman" pitchFamily="18" charset="0"/>
              </a:rPr>
              <a:t> </a:t>
            </a:r>
            <a:endParaRPr lang="tr-TR" sz="2800" b="1" dirty="0">
              <a:latin typeface="Times New Roman" pitchFamily="18" charset="0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250825" y="1052513"/>
          <a:ext cx="2438400" cy="1620837"/>
        </p:xfrm>
        <a:graphic>
          <a:graphicData uri="http://schemas.openxmlformats.org/presentationml/2006/ole">
            <p:oleObj spid="_x0000_s22530" name="Denklem" r:id="rId3" imgW="609480" imgH="406080" progId="Equation.3">
              <p:embed/>
            </p:oleObj>
          </a:graphicData>
        </a:graphic>
      </p:graphicFrame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3733800" y="1600200"/>
          <a:ext cx="1066800" cy="646113"/>
        </p:xfrm>
        <a:graphic>
          <a:graphicData uri="http://schemas.openxmlformats.org/presentationml/2006/ole">
            <p:oleObj spid="_x0000_s22531" name="Denklem" r:id="rId4" imgW="355320" imgH="215640" progId="Equation.3">
              <p:embed/>
            </p:oleObj>
          </a:graphicData>
        </a:graphic>
      </p:graphicFrame>
      <p:sp>
        <p:nvSpPr>
          <p:cNvPr id="52229" name="AutoShape 5"/>
          <p:cNvSpPr>
            <a:spLocks noChangeArrowheads="1"/>
          </p:cNvSpPr>
          <p:nvPr/>
        </p:nvSpPr>
        <p:spPr bwMode="auto">
          <a:xfrm>
            <a:off x="3048000" y="19050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>
              <a:latin typeface="Calibri" pitchFamily="34" charset="0"/>
            </a:endParaRPr>
          </a:p>
        </p:txBody>
      </p:sp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4800600" y="1600200"/>
          <a:ext cx="4114800" cy="642938"/>
        </p:xfrm>
        <a:graphic>
          <a:graphicData uri="http://schemas.openxmlformats.org/presentationml/2006/ole">
            <p:oleObj spid="_x0000_s22532" name="Denklem" r:id="rId5" imgW="1168200" imgH="215640" progId="Equation.3">
              <p:embed/>
            </p:oleObj>
          </a:graphicData>
        </a:graphic>
      </p:graphicFrame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0" y="3352800"/>
          <a:ext cx="8837613" cy="1036638"/>
        </p:xfrm>
        <a:graphic>
          <a:graphicData uri="http://schemas.openxmlformats.org/presentationml/2006/ole">
            <p:oleObj spid="_x0000_s22533" name="Equation" r:id="rId6" imgW="1828800" imgH="215640" progId="">
              <p:embed/>
            </p:oleObj>
          </a:graphicData>
        </a:graphic>
      </p:graphicFrame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48EB59-1EAE-4462-B9C9-D18EA357E8A6}" type="slidenum">
              <a:rPr lang="tr-TR" smtClean="0"/>
              <a:pPr>
                <a:defRPr/>
              </a:pPr>
              <a:t>16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468313" y="188913"/>
            <a:ext cx="81724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r-TR" sz="2400" b="1" dirty="0" smtClean="0">
                <a:latin typeface="Times New Roman" pitchFamily="18" charset="0"/>
              </a:rPr>
              <a:t> </a:t>
            </a:r>
            <a:r>
              <a:rPr lang="tr-TR" sz="2400" b="1" dirty="0">
                <a:latin typeface="Times New Roman" pitchFamily="18" charset="0"/>
              </a:rPr>
              <a:t>Standart </a:t>
            </a:r>
            <a:r>
              <a:rPr lang="tr-TR" sz="2400" b="1" dirty="0" smtClean="0">
                <a:latin typeface="Times New Roman" pitchFamily="18" charset="0"/>
              </a:rPr>
              <a:t> </a:t>
            </a:r>
            <a:r>
              <a:rPr lang="tr-TR" sz="2400" b="1" dirty="0" err="1" smtClean="0">
                <a:latin typeface="Times New Roman" pitchFamily="18" charset="0"/>
              </a:rPr>
              <a:t>Deviation</a:t>
            </a:r>
            <a:endParaRPr lang="tr-TR" sz="2400" b="1" dirty="0">
              <a:latin typeface="Times New Roman" pitchFamily="18" charset="0"/>
            </a:endParaRP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0" y="914400"/>
            <a:ext cx="12192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 err="1" smtClean="0">
                <a:solidFill>
                  <a:srgbClr val="FF3300"/>
                </a:solidFill>
                <a:latin typeface="Bookman"/>
              </a:rPr>
              <a:t>Cotton</a:t>
            </a:r>
            <a:endParaRPr lang="tr-TR" sz="2400" b="1" dirty="0">
              <a:solidFill>
                <a:srgbClr val="FF3300"/>
              </a:solidFill>
              <a:latin typeface="Bookman"/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>
                <a:solidFill>
                  <a:srgbClr val="FF3300"/>
                </a:solidFill>
                <a:latin typeface="Bookman"/>
              </a:rPr>
              <a:t>   Y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0" y="1844675"/>
            <a:ext cx="12192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59.20	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65.40	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62.30	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64.70	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67.40	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64.40	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68.00	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73.40	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75.70	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70.70	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1143000" y="914400"/>
            <a:ext cx="12192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 err="1" smtClean="0">
                <a:solidFill>
                  <a:srgbClr val="FF3300"/>
                </a:solidFill>
                <a:latin typeface="Bookman"/>
              </a:rPr>
              <a:t>Price</a:t>
            </a:r>
            <a:endParaRPr lang="tr-TR" sz="2400" b="1" dirty="0">
              <a:solidFill>
                <a:srgbClr val="FF3300"/>
              </a:solidFill>
              <a:latin typeface="Bookman"/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>
                <a:solidFill>
                  <a:srgbClr val="FF3300"/>
                </a:solidFill>
                <a:latin typeface="Bookman"/>
              </a:rPr>
              <a:t>   X</a:t>
            </a:r>
            <a:r>
              <a:rPr lang="tr-TR" sz="2400" b="1" baseline="-25000" dirty="0">
                <a:solidFill>
                  <a:srgbClr val="FF3300"/>
                </a:solidFill>
                <a:latin typeface="Bookman"/>
              </a:rPr>
              <a:t>2</a:t>
            </a:r>
            <a:endParaRPr lang="tr-TR" sz="2400" b="1" dirty="0">
              <a:solidFill>
                <a:srgbClr val="FF3300"/>
              </a:solidFill>
              <a:latin typeface="Bookman"/>
            </a:endParaRPr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900113" y="1844675"/>
            <a:ext cx="15843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857250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  </a:t>
            </a:r>
            <a:r>
              <a:rPr lang="en-US" sz="2400">
                <a:solidFill>
                  <a:srgbClr val="FF3300"/>
                </a:solidFill>
                <a:latin typeface="Arial Tur"/>
              </a:rPr>
              <a:t>76.2	</a:t>
            </a:r>
          </a:p>
          <a:p>
            <a:pPr algn="r" defTabSz="857250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  91.7	</a:t>
            </a:r>
          </a:p>
          <a:p>
            <a:pPr algn="r" defTabSz="857250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106.7	</a:t>
            </a:r>
          </a:p>
          <a:p>
            <a:pPr algn="r" defTabSz="857250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111.6	</a:t>
            </a:r>
          </a:p>
          <a:p>
            <a:pPr algn="r" defTabSz="857250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119.0	</a:t>
            </a:r>
          </a:p>
          <a:p>
            <a:pPr algn="r" defTabSz="857250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129.2	</a:t>
            </a:r>
          </a:p>
          <a:p>
            <a:pPr algn="r" defTabSz="857250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143.4	</a:t>
            </a:r>
          </a:p>
          <a:p>
            <a:pPr algn="r" defTabSz="857250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159.6	</a:t>
            </a:r>
          </a:p>
          <a:p>
            <a:pPr algn="r" defTabSz="857250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180.0	</a:t>
            </a:r>
          </a:p>
          <a:p>
            <a:pPr algn="r" defTabSz="857250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193.0	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2438400" y="928670"/>
            <a:ext cx="1347782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 err="1" smtClean="0">
                <a:solidFill>
                  <a:srgbClr val="FF3300"/>
                </a:solidFill>
                <a:latin typeface="Bookman"/>
              </a:rPr>
              <a:t>Income</a:t>
            </a:r>
            <a:endParaRPr lang="tr-TR" sz="2400" b="1" dirty="0">
              <a:solidFill>
                <a:srgbClr val="FF3300"/>
              </a:solidFill>
              <a:latin typeface="Bookman"/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>
                <a:solidFill>
                  <a:srgbClr val="FF3300"/>
                </a:solidFill>
                <a:latin typeface="Bookman"/>
              </a:rPr>
              <a:t>   X</a:t>
            </a:r>
            <a:r>
              <a:rPr lang="tr-TR" sz="2400" b="1" baseline="-25000" dirty="0">
                <a:solidFill>
                  <a:srgbClr val="FF3300"/>
                </a:solidFill>
                <a:latin typeface="Bookman"/>
              </a:rPr>
              <a:t>3</a:t>
            </a:r>
            <a:endParaRPr lang="tr-TR" sz="2400" b="1" dirty="0">
              <a:solidFill>
                <a:srgbClr val="FF3300"/>
              </a:solidFill>
              <a:latin typeface="Bookman"/>
            </a:endParaRPr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2514600" y="1828800"/>
            <a:ext cx="9906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23.50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24.40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32.10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32.40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31.10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34.10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35.30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38.70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39.60</a:t>
            </a:r>
          </a:p>
          <a:p>
            <a:pPr algn="r" eaLnBrk="0" hangingPunct="0"/>
            <a:r>
              <a:rPr lang="en-US" sz="2400">
                <a:solidFill>
                  <a:srgbClr val="FF3300"/>
                </a:solidFill>
                <a:latin typeface="Arial Tur"/>
              </a:rPr>
              <a:t>46.70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0" y="5589588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Times New Roman" pitchFamily="18" charset="0"/>
              </a:rPr>
              <a:t>Y=671.20</a:t>
            </a: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3779838" y="1844675"/>
            <a:ext cx="16637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61.30455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64.91151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61.72264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62.84776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66.26159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66.28019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69.21737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70.58173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75.60724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72.42623</a:t>
            </a:r>
            <a:endParaRPr lang="tr-TR" sz="4400">
              <a:solidFill>
                <a:srgbClr val="FF3300"/>
              </a:solidFill>
              <a:latin typeface="Times New Roman" pitchFamily="18" charset="0"/>
            </a:endParaRPr>
          </a:p>
        </p:txBody>
      </p:sp>
      <p:graphicFrame>
        <p:nvGraphicFramePr>
          <p:cNvPr id="53259" name="Object 11"/>
          <p:cNvGraphicFramePr>
            <a:graphicFrameLocks noChangeAspect="1"/>
          </p:cNvGraphicFramePr>
          <p:nvPr/>
        </p:nvGraphicFramePr>
        <p:xfrm>
          <a:off x="3563938" y="5734050"/>
          <a:ext cx="1676400" cy="358775"/>
        </p:xfrm>
        <a:graphic>
          <a:graphicData uri="http://schemas.openxmlformats.org/presentationml/2006/ole">
            <p:oleObj spid="_x0000_s33794" name="Denklem" r:id="rId5" imgW="736560" imgH="190440" progId="Equation.3">
              <p:embed/>
            </p:oleObj>
          </a:graphicData>
        </a:graphic>
      </p:graphicFrame>
      <p:graphicFrame>
        <p:nvGraphicFramePr>
          <p:cNvPr id="53260" name="Object 12"/>
          <p:cNvGraphicFramePr>
            <a:graphicFrameLocks noChangeAspect="1"/>
          </p:cNvGraphicFramePr>
          <p:nvPr/>
        </p:nvGraphicFramePr>
        <p:xfrm>
          <a:off x="4343400" y="1295400"/>
          <a:ext cx="320675" cy="403225"/>
        </p:xfrm>
        <a:graphic>
          <a:graphicData uri="http://schemas.openxmlformats.org/presentationml/2006/ole">
            <p:oleObj spid="_x0000_s33795" name="Denklem" r:id="rId6" imgW="139680" imgH="177480" progId="Equation.3">
              <p:embed/>
            </p:oleObj>
          </a:graphicData>
        </a:graphic>
      </p:graphicFrame>
      <p:sp>
        <p:nvSpPr>
          <p:cNvPr id="53261" name="Text Box 13"/>
          <p:cNvSpPr txBox="1">
            <a:spLocks noChangeArrowheads="1"/>
          </p:cNvSpPr>
          <p:nvPr/>
        </p:nvSpPr>
        <p:spPr bwMode="auto">
          <a:xfrm>
            <a:off x="5580063" y="1773238"/>
            <a:ext cx="982662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-2.10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0.49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0.58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1.85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1.14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-1.88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-1.22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2.82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0.09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-1.73</a:t>
            </a:r>
            <a:endParaRPr lang="tr-TR" sz="4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53262" name="Text Box 14"/>
          <p:cNvSpPr txBox="1">
            <a:spLocks noChangeArrowheads="1"/>
          </p:cNvSpPr>
          <p:nvPr/>
        </p:nvSpPr>
        <p:spPr bwMode="auto">
          <a:xfrm>
            <a:off x="6629400" y="1828800"/>
            <a:ext cx="15240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4.429131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0.238622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0.333345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3.430793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1.295977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3.535114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1.48199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7.942646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0.008604</a:t>
            </a:r>
          </a:p>
          <a:p>
            <a:pPr algn="r" eaLnBrk="0" hangingPunct="0"/>
            <a:r>
              <a:rPr lang="tr-TR" sz="2400">
                <a:solidFill>
                  <a:srgbClr val="000000"/>
                </a:solidFill>
                <a:latin typeface="Arial Tur"/>
              </a:rPr>
              <a:t>2.97987</a:t>
            </a:r>
          </a:p>
        </p:txBody>
      </p:sp>
      <p:sp>
        <p:nvSpPr>
          <p:cNvPr id="53263" name="Text Box 15"/>
          <p:cNvSpPr txBox="1">
            <a:spLocks noChangeArrowheads="1"/>
          </p:cNvSpPr>
          <p:nvPr/>
        </p:nvSpPr>
        <p:spPr bwMode="auto">
          <a:xfrm>
            <a:off x="5791200" y="1219200"/>
            <a:ext cx="609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r-TR" sz="3600">
                <a:latin typeface="Times New Roman" pitchFamily="18" charset="0"/>
              </a:rPr>
              <a:t>e</a:t>
            </a:r>
            <a:endParaRPr lang="tr-TR" sz="4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53264" name="Text Box 16"/>
          <p:cNvSpPr txBox="1">
            <a:spLocks noChangeArrowheads="1"/>
          </p:cNvSpPr>
          <p:nvPr/>
        </p:nvSpPr>
        <p:spPr bwMode="auto">
          <a:xfrm>
            <a:off x="7239000" y="1219200"/>
            <a:ext cx="609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r-TR" sz="3600">
                <a:latin typeface="Times New Roman" pitchFamily="18" charset="0"/>
              </a:rPr>
              <a:t>e</a:t>
            </a:r>
            <a:r>
              <a:rPr lang="tr-TR" sz="3600" baseline="30000">
                <a:latin typeface="Times New Roman" pitchFamily="18" charset="0"/>
              </a:rPr>
              <a:t>2</a:t>
            </a:r>
            <a:endParaRPr lang="tr-TR" sz="4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53265" name="Text Box 17"/>
          <p:cNvSpPr txBox="1">
            <a:spLocks noChangeArrowheads="1"/>
          </p:cNvSpPr>
          <p:nvPr/>
        </p:nvSpPr>
        <p:spPr bwMode="auto">
          <a:xfrm>
            <a:off x="5292725" y="5661025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Times New Roman" pitchFamily="18" charset="0"/>
              </a:rPr>
              <a:t>e = 0.04</a:t>
            </a:r>
            <a:r>
              <a:rPr lang="en-US" sz="2400">
                <a:latin typeface="Times New Roman" pitchFamily="18" charset="0"/>
                <a:sym typeface="Symbol" pitchFamily="18" charset="2"/>
              </a:rPr>
              <a:t>0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53266" name="Text Box 18"/>
          <p:cNvSpPr txBox="1">
            <a:spLocks noChangeArrowheads="1"/>
          </p:cNvSpPr>
          <p:nvPr/>
        </p:nvSpPr>
        <p:spPr bwMode="auto">
          <a:xfrm>
            <a:off x="6948488" y="5661025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Times New Roman" pitchFamily="18" charset="0"/>
              </a:rPr>
              <a:t>e</a:t>
            </a:r>
            <a:r>
              <a:rPr lang="en-US" sz="2400" baseline="30000">
                <a:latin typeface="Times New Roman" pitchFamily="18" charset="0"/>
              </a:rPr>
              <a:t>2</a:t>
            </a:r>
            <a:r>
              <a:rPr lang="en-US" sz="2400">
                <a:latin typeface="Times New Roman" pitchFamily="18" charset="0"/>
              </a:rPr>
              <a:t> = 25.68</a:t>
            </a:r>
          </a:p>
        </p:txBody>
      </p:sp>
      <p:sp>
        <p:nvSpPr>
          <p:cNvPr id="19" name="1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7BA49-20F9-413D-ADCB-AAA290501354}" type="slidenum">
              <a:rPr lang="tr-TR" smtClean="0"/>
              <a:pPr>
                <a:defRPr/>
              </a:pPr>
              <a:t>17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AKTI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AKTI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AKTI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AKTI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AKTI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AKTI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2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7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autoUpdateAnimBg="0"/>
      <p:bldP spid="53252" grpId="0" autoUpdateAnimBg="0"/>
      <p:bldP spid="53253" grpId="0" autoUpdateAnimBg="0"/>
      <p:bldP spid="53254" grpId="0" autoUpdateAnimBg="0"/>
      <p:bldP spid="53255" grpId="0" autoUpdateAnimBg="0"/>
      <p:bldP spid="53256" grpId="0" autoUpdateAnimBg="0"/>
      <p:bldP spid="53257" grpId="0" autoUpdateAnimBg="0"/>
      <p:bldP spid="53258" grpId="0" autoUpdateAnimBg="0"/>
      <p:bldP spid="53261" grpId="0" autoUpdateAnimBg="0"/>
      <p:bldP spid="53262" grpId="0" autoUpdateAnimBg="0"/>
      <p:bldP spid="53263" grpId="0" autoUpdateAnimBg="0"/>
      <p:bldP spid="53264" grpId="0" autoUpdateAnimBg="0"/>
      <p:bldP spid="53265" grpId="0" autoUpdateAnimBg="0"/>
      <p:bldP spid="53266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9" name="Text Box 2"/>
          <p:cNvSpPr txBox="1">
            <a:spLocks noChangeArrowheads="1"/>
          </p:cNvSpPr>
          <p:nvPr/>
        </p:nvSpPr>
        <p:spPr bwMode="auto">
          <a:xfrm>
            <a:off x="0" y="0"/>
            <a:ext cx="883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tr-TR" sz="2400" b="1" dirty="0" smtClean="0">
                <a:latin typeface="Times New Roman" pitchFamily="18" charset="0"/>
              </a:rPr>
              <a:t>Standart </a:t>
            </a:r>
            <a:r>
              <a:rPr lang="tr-TR" sz="2400" b="1" dirty="0" err="1" smtClean="0">
                <a:latin typeface="Times New Roman" pitchFamily="18" charset="0"/>
              </a:rPr>
              <a:t>Deviaton</a:t>
            </a:r>
            <a:r>
              <a:rPr lang="tr-TR" sz="2400" b="1" dirty="0" smtClean="0">
                <a:latin typeface="Times New Roman" pitchFamily="18" charset="0"/>
              </a:rPr>
              <a:t>  (s)</a:t>
            </a:r>
            <a:r>
              <a:rPr lang="tr-TR" sz="2400" b="1" dirty="0">
                <a:latin typeface="Times New Roman" pitchFamily="18" charset="0"/>
              </a:rPr>
              <a:t> </a:t>
            </a:r>
            <a:r>
              <a:rPr lang="tr-TR" sz="2400" b="1" dirty="0" smtClean="0">
                <a:latin typeface="Times New Roman" pitchFamily="18" charset="0"/>
              </a:rPr>
              <a:t> </a:t>
            </a:r>
            <a:r>
              <a:rPr lang="tr-TR" sz="2400" b="1" dirty="0" err="1" smtClean="0">
                <a:latin typeface="Times New Roman" pitchFamily="18" charset="0"/>
              </a:rPr>
              <a:t>and</a:t>
            </a:r>
            <a:r>
              <a:rPr lang="tr-TR" sz="2400" b="1" dirty="0" smtClean="0">
                <a:latin typeface="Times New Roman" pitchFamily="18" charset="0"/>
              </a:rPr>
              <a:t> </a:t>
            </a:r>
            <a:r>
              <a:rPr lang="tr-TR" sz="2400" b="1" dirty="0" err="1" smtClean="0">
                <a:latin typeface="Times New Roman" pitchFamily="18" charset="0"/>
              </a:rPr>
              <a:t>Multiple</a:t>
            </a:r>
            <a:r>
              <a:rPr lang="tr-TR" sz="2400" b="1" dirty="0" smtClean="0">
                <a:latin typeface="Times New Roman" pitchFamily="18" charset="0"/>
              </a:rPr>
              <a:t> </a:t>
            </a:r>
            <a:r>
              <a:rPr lang="tr-TR" sz="2400" b="1" dirty="0" err="1" smtClean="0">
                <a:latin typeface="Times New Roman" pitchFamily="18" charset="0"/>
              </a:rPr>
              <a:t>Regression</a:t>
            </a:r>
            <a:r>
              <a:rPr lang="tr-TR" sz="2400" b="1" dirty="0" smtClean="0">
                <a:latin typeface="Times New Roman" pitchFamily="18" charset="0"/>
              </a:rPr>
              <a:t> </a:t>
            </a:r>
            <a:r>
              <a:rPr lang="tr-TR" sz="2400" b="1" dirty="0" err="1" smtClean="0">
                <a:latin typeface="Times New Roman" pitchFamily="18" charset="0"/>
              </a:rPr>
              <a:t>Coefficient</a:t>
            </a:r>
            <a:r>
              <a:rPr lang="tr-TR" sz="2400" b="1" dirty="0" smtClean="0">
                <a:latin typeface="Times New Roman" pitchFamily="18" charset="0"/>
              </a:rPr>
              <a:t> R2</a:t>
            </a:r>
            <a:endParaRPr lang="tr-TR" sz="2400" b="1" dirty="0">
              <a:latin typeface="Times New Roman" pitchFamily="18" charset="0"/>
            </a:endParaRPr>
          </a:p>
        </p:txBody>
      </p:sp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0" y="3143248"/>
          <a:ext cx="2214546" cy="1785950"/>
        </p:xfrm>
        <a:graphic>
          <a:graphicData uri="http://schemas.openxmlformats.org/presentationml/2006/ole">
            <p:oleObj spid="_x0000_s36868" name="Denklem" r:id="rId3" imgW="622080" imgH="444240" progId="Equation.3">
              <p:embed/>
            </p:oleObj>
          </a:graphicData>
        </a:graphic>
      </p:graphicFrame>
      <p:graphicFrame>
        <p:nvGraphicFramePr>
          <p:cNvPr id="56329" name="Object 9"/>
          <p:cNvGraphicFramePr>
            <a:graphicFrameLocks noChangeAspect="1"/>
          </p:cNvGraphicFramePr>
          <p:nvPr/>
        </p:nvGraphicFramePr>
        <p:xfrm>
          <a:off x="2357422" y="3786190"/>
          <a:ext cx="558800" cy="517525"/>
        </p:xfrm>
        <a:graphic>
          <a:graphicData uri="http://schemas.openxmlformats.org/presentationml/2006/ole">
            <p:oleObj spid="_x0000_s36871" name="Denklem" r:id="rId4" imgW="190440" imgH="177480" progId="Equation.3">
              <p:embed/>
            </p:oleObj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2971800" y="3429000"/>
          <a:ext cx="1557338" cy="1230313"/>
        </p:xfrm>
        <a:graphic>
          <a:graphicData uri="http://schemas.openxmlformats.org/presentationml/2006/ole">
            <p:oleObj spid="_x0000_s36873" name="Denklem" r:id="rId5" imgW="533160" imgH="419040" progId="Equation.3">
              <p:embed/>
            </p:oleObj>
          </a:graphicData>
        </a:graphic>
      </p:graphicFrame>
      <p:graphicFrame>
        <p:nvGraphicFramePr>
          <p:cNvPr id="56332" name="Object 12"/>
          <p:cNvGraphicFramePr>
            <a:graphicFrameLocks noChangeAspect="1"/>
          </p:cNvGraphicFramePr>
          <p:nvPr/>
        </p:nvGraphicFramePr>
        <p:xfrm>
          <a:off x="4643438" y="3500438"/>
          <a:ext cx="1966912" cy="1039812"/>
        </p:xfrm>
        <a:graphic>
          <a:graphicData uri="http://schemas.openxmlformats.org/presentationml/2006/ole">
            <p:oleObj spid="_x0000_s36874" name="Denklem" r:id="rId6" imgW="672840" imgH="355320" progId="Equation.3">
              <p:embed/>
            </p:oleObj>
          </a:graphicData>
        </a:graphic>
      </p:graphicFrame>
      <p:sp>
        <p:nvSpPr>
          <p:cNvPr id="56339" name="Text Box 19"/>
          <p:cNvSpPr txBox="1">
            <a:spLocks noChangeArrowheads="1"/>
          </p:cNvSpPr>
          <p:nvPr/>
        </p:nvSpPr>
        <p:spPr bwMode="auto">
          <a:xfrm>
            <a:off x="6588125" y="3789363"/>
            <a:ext cx="2819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r-TR" sz="2800">
                <a:solidFill>
                  <a:srgbClr val="FF3300"/>
                </a:solidFill>
                <a:latin typeface="Times New Roman" pitchFamily="18" charset="0"/>
              </a:rPr>
              <a:t>= 0.8879 </a:t>
            </a:r>
            <a:r>
              <a:rPr lang="tr-TR" sz="2800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 </a:t>
            </a:r>
            <a:r>
              <a:rPr lang="tr-TR" sz="2800">
                <a:solidFill>
                  <a:srgbClr val="FF3300"/>
                </a:solidFill>
                <a:latin typeface="Times New Roman" pitchFamily="18" charset="0"/>
              </a:rPr>
              <a:t>0.89</a:t>
            </a:r>
            <a:endParaRPr lang="tr-TR" sz="4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9" name="1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813DA-E409-47EA-9E9F-34043778AA3C}" type="slidenum">
              <a:rPr lang="tr-TR" smtClean="0"/>
              <a:pPr>
                <a:defRPr/>
              </a:pPr>
              <a:t>18</a:t>
            </a:fld>
            <a:endParaRPr lang="tr-TR"/>
          </a:p>
        </p:txBody>
      </p:sp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250825" y="1196975"/>
          <a:ext cx="4392613" cy="1238250"/>
        </p:xfrm>
        <a:graphic>
          <a:graphicData uri="http://schemas.openxmlformats.org/presentationml/2006/ole">
            <p:oleObj spid="_x0000_s36884" name="Denklem" r:id="rId7" imgW="1333440" imgH="457200" progId="Equation.3">
              <p:embed/>
            </p:oleObj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4787900" y="1412875"/>
          <a:ext cx="2527300" cy="677863"/>
        </p:xfrm>
        <a:graphic>
          <a:graphicData uri="http://schemas.openxmlformats.org/presentationml/2006/ole">
            <p:oleObj spid="_x0000_s36885" name="Denklem" r:id="rId8" imgW="698400" imgH="228600" progId="Equation.3">
              <p:embed/>
            </p:oleObj>
          </a:graphicData>
        </a:graphic>
      </p:graphicFrame>
      <p:sp>
        <p:nvSpPr>
          <p:cNvPr id="22" name="21 Dikdörtgen"/>
          <p:cNvSpPr/>
          <p:nvPr/>
        </p:nvSpPr>
        <p:spPr>
          <a:xfrm>
            <a:off x="7358082" y="1500174"/>
            <a:ext cx="1500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r-TR" sz="2800" dirty="0" smtClean="0">
                <a:solidFill>
                  <a:srgbClr val="FF3300"/>
                </a:solidFill>
                <a:latin typeface="Times New Roman" pitchFamily="18" charset="0"/>
              </a:rPr>
              <a:t>=1.9154</a:t>
            </a:r>
            <a:endParaRPr lang="tr-TR" sz="2800" dirty="0">
              <a:solidFill>
                <a:srgbClr val="FF33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7" name="Picture 3" descr="C:\Users\hp\Desktop\multi\20201111_132515.jpg"/>
          <p:cNvPicPr>
            <a:picLocks noChangeAspect="1" noChangeArrowheads="1"/>
          </p:cNvPicPr>
          <p:nvPr/>
        </p:nvPicPr>
        <p:blipFill>
          <a:blip r:embed="rId2" cstate="print">
            <a:lum bright="26000" contrast="40000"/>
          </a:blip>
          <a:srcRect l="16906" t="3825" r="13934"/>
          <a:stretch>
            <a:fillRect/>
          </a:stretch>
        </p:blipFill>
        <p:spPr bwMode="auto">
          <a:xfrm>
            <a:off x="214282" y="214290"/>
            <a:ext cx="8715500" cy="63579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8D061-163F-4DED-B161-209C6209A572}" type="slidenum">
              <a:rPr lang="tr-TR" smtClean="0"/>
              <a:pPr>
                <a:defRPr/>
              </a:pPr>
              <a:t>2</a:t>
            </a:fld>
            <a:endParaRPr lang="tr-TR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lum bright="35000"/>
          </a:blip>
          <a:srcRect l="8943" t="51087" r="6504" b="6521"/>
          <a:stretch>
            <a:fillRect/>
          </a:stretch>
        </p:blipFill>
        <p:spPr bwMode="auto">
          <a:xfrm>
            <a:off x="857224" y="1071546"/>
            <a:ext cx="7429552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Desktop\multi\20201111_132529.jpg"/>
          <p:cNvPicPr>
            <a:picLocks noChangeAspect="1" noChangeArrowheads="1"/>
          </p:cNvPicPr>
          <p:nvPr/>
        </p:nvPicPr>
        <p:blipFill>
          <a:blip r:embed="rId2" cstate="print">
            <a:lum bright="34000" contrast="22000"/>
          </a:blip>
          <a:srcRect l="17431" t="4587" r="13565" b="11533"/>
          <a:stretch>
            <a:fillRect/>
          </a:stretch>
        </p:blipFill>
        <p:spPr bwMode="auto">
          <a:xfrm>
            <a:off x="285720" y="357166"/>
            <a:ext cx="8572560" cy="61436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\Desktop\multi\20201111_132543.jpg"/>
          <p:cNvPicPr>
            <a:picLocks noChangeAspect="1" noChangeArrowheads="1"/>
          </p:cNvPicPr>
          <p:nvPr/>
        </p:nvPicPr>
        <p:blipFill>
          <a:blip r:embed="rId2" cstate="print">
            <a:lum bright="39000"/>
          </a:blip>
          <a:srcRect l="21875" t="3846" r="16106" b="5128"/>
          <a:stretch>
            <a:fillRect/>
          </a:stretch>
        </p:blipFill>
        <p:spPr bwMode="auto">
          <a:xfrm>
            <a:off x="285720" y="214290"/>
            <a:ext cx="8643998" cy="62865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\Desktop\multi\20201111_132556.jpg"/>
          <p:cNvPicPr>
            <a:picLocks noChangeAspect="1" noChangeArrowheads="1"/>
          </p:cNvPicPr>
          <p:nvPr/>
        </p:nvPicPr>
        <p:blipFill>
          <a:blip r:embed="rId2" cstate="print">
            <a:lum bright="40000"/>
          </a:blip>
          <a:srcRect l="21514" t="1923" r="19531" b="10897"/>
          <a:stretch>
            <a:fillRect/>
          </a:stretch>
        </p:blipFill>
        <p:spPr bwMode="auto">
          <a:xfrm>
            <a:off x="285720" y="285728"/>
            <a:ext cx="8429684" cy="63579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\Desktop\multi\20201111_132617.jpg"/>
          <p:cNvPicPr>
            <a:picLocks noChangeAspect="1" noChangeArrowheads="1"/>
          </p:cNvPicPr>
          <p:nvPr/>
        </p:nvPicPr>
        <p:blipFill>
          <a:blip r:embed="rId2" cstate="print">
            <a:lum bright="27000"/>
          </a:blip>
          <a:srcRect l="20252" t="6089" r="10877" b="4487"/>
          <a:stretch>
            <a:fillRect/>
          </a:stretch>
        </p:blipFill>
        <p:spPr bwMode="auto">
          <a:xfrm>
            <a:off x="214282" y="179529"/>
            <a:ext cx="8786874" cy="65356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3" cstate="print">
            <a:lum bright="15000" contrast="55000"/>
          </a:blip>
          <a:srcRect l="9635" t="6235" r="29053" b="7805"/>
          <a:stretch>
            <a:fillRect/>
          </a:stretch>
        </p:blipFill>
        <p:spPr>
          <a:xfrm rot="10800000">
            <a:off x="285719" y="313504"/>
            <a:ext cx="8572560" cy="5721536"/>
          </a:xfrm>
          <a:prstGeom prst="rect">
            <a:avLst/>
          </a:prstGeom>
        </p:spPr>
      </p:pic>
      <p:sp>
        <p:nvSpPr>
          <p:cNvPr id="4" name="3 Dikdörtgen"/>
          <p:cNvSpPr/>
          <p:nvPr/>
        </p:nvSpPr>
        <p:spPr>
          <a:xfrm flipH="1">
            <a:off x="2728936" y="6035040"/>
            <a:ext cx="4694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Standart </a:t>
            </a:r>
            <a:r>
              <a:rPr lang="tr-TR" dirty="0" err="1" smtClean="0"/>
              <a:t>Error</a:t>
            </a:r>
            <a:r>
              <a:rPr lang="tr-TR" dirty="0" smtClean="0"/>
              <a:t>       </a:t>
            </a:r>
            <a:r>
              <a:rPr lang="tr-TR" dirty="0" err="1" smtClean="0"/>
              <a:t>Sy</a:t>
            </a:r>
            <a:r>
              <a:rPr lang="tr-TR" dirty="0" smtClean="0"/>
              <a:t>/x= [</a:t>
            </a:r>
            <a:r>
              <a:rPr lang="tr-TR" dirty="0" err="1" smtClean="0"/>
              <a:t>Sr</a:t>
            </a:r>
            <a:r>
              <a:rPr lang="tr-TR" dirty="0" smtClean="0"/>
              <a:t>/(n-(m+1))]</a:t>
            </a:r>
            <a:r>
              <a:rPr lang="tr-TR" baseline="30000" dirty="0" smtClean="0"/>
              <a:t>1/2</a:t>
            </a:r>
            <a:endParaRPr lang="tr-TR" baseline="30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2428860" y="1142984"/>
            <a:ext cx="1143008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 smtClean="0">
                <a:latin typeface="Bookman"/>
              </a:rPr>
              <a:t> Y </a:t>
            </a:r>
            <a:endParaRPr lang="tr-TR" sz="2400" b="1" dirty="0">
              <a:latin typeface="Bookman"/>
            </a:endParaRPr>
          </a:p>
        </p:txBody>
      </p:sp>
      <p:sp>
        <p:nvSpPr>
          <p:cNvPr id="2069" name="Text Box 21"/>
          <p:cNvSpPr txBox="1">
            <a:spLocks noChangeArrowheads="1"/>
          </p:cNvSpPr>
          <p:nvPr/>
        </p:nvSpPr>
        <p:spPr bwMode="auto">
          <a:xfrm>
            <a:off x="2189163" y="1785926"/>
            <a:ext cx="1219200" cy="3857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lang="en-US" sz="2400" dirty="0">
                <a:latin typeface="Arial Tur"/>
              </a:rPr>
              <a:t>59.20	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65.40	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62.30	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64.70	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67.40	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64.40	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68.00	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73.40	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75.70	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70.70	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070" name="Text Box 22"/>
          <p:cNvSpPr txBox="1">
            <a:spLocks noChangeArrowheads="1"/>
          </p:cNvSpPr>
          <p:nvPr/>
        </p:nvSpPr>
        <p:spPr bwMode="auto">
          <a:xfrm>
            <a:off x="3706813" y="1147763"/>
            <a:ext cx="12192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>
                <a:latin typeface="Bookman"/>
              </a:rPr>
              <a:t> </a:t>
            </a:r>
            <a:r>
              <a:rPr lang="tr-TR" sz="2400" b="1" dirty="0" smtClean="0">
                <a:latin typeface="Bookman"/>
              </a:rPr>
              <a:t>  X2</a:t>
            </a:r>
            <a:endParaRPr lang="tr-TR" sz="2400" b="1" dirty="0">
              <a:latin typeface="Bookman"/>
            </a:endParaRPr>
          </a:p>
        </p:txBody>
      </p:sp>
      <p:sp>
        <p:nvSpPr>
          <p:cNvPr id="2071" name="Text Box 23"/>
          <p:cNvSpPr txBox="1">
            <a:spLocks noChangeArrowheads="1"/>
          </p:cNvSpPr>
          <p:nvPr/>
        </p:nvSpPr>
        <p:spPr bwMode="auto">
          <a:xfrm>
            <a:off x="3484563" y="1779588"/>
            <a:ext cx="12192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857250" eaLnBrk="0" hangingPunct="0"/>
            <a:r>
              <a:rPr lang="en-US" sz="2400" dirty="0">
                <a:latin typeface="Arial Tur"/>
              </a:rPr>
              <a:t>  76.2	</a:t>
            </a:r>
          </a:p>
          <a:p>
            <a:pPr algn="r" defTabSz="857250" eaLnBrk="0" hangingPunct="0"/>
            <a:r>
              <a:rPr lang="en-US" sz="2400" dirty="0">
                <a:latin typeface="Arial Tur"/>
              </a:rPr>
              <a:t>  91.7	</a:t>
            </a:r>
          </a:p>
          <a:p>
            <a:pPr algn="r" defTabSz="857250" eaLnBrk="0" hangingPunct="0"/>
            <a:r>
              <a:rPr lang="en-US" sz="2400" dirty="0">
                <a:latin typeface="Arial Tur"/>
              </a:rPr>
              <a:t>106.7	</a:t>
            </a:r>
          </a:p>
          <a:p>
            <a:pPr algn="r" defTabSz="857250" eaLnBrk="0" hangingPunct="0"/>
            <a:r>
              <a:rPr lang="en-US" sz="2400" dirty="0">
                <a:latin typeface="Arial Tur"/>
              </a:rPr>
              <a:t>111.6	</a:t>
            </a:r>
          </a:p>
          <a:p>
            <a:pPr algn="r" defTabSz="857250" eaLnBrk="0" hangingPunct="0"/>
            <a:r>
              <a:rPr lang="en-US" sz="2400" dirty="0">
                <a:latin typeface="Arial Tur"/>
              </a:rPr>
              <a:t>119.0	</a:t>
            </a:r>
          </a:p>
          <a:p>
            <a:pPr algn="r" defTabSz="857250" eaLnBrk="0" hangingPunct="0"/>
            <a:r>
              <a:rPr lang="en-US" sz="2400" dirty="0">
                <a:latin typeface="Arial Tur"/>
              </a:rPr>
              <a:t>129.2	</a:t>
            </a:r>
          </a:p>
          <a:p>
            <a:pPr algn="r" defTabSz="857250" eaLnBrk="0" hangingPunct="0"/>
            <a:r>
              <a:rPr lang="en-US" sz="2400" dirty="0">
                <a:latin typeface="Arial Tur"/>
              </a:rPr>
              <a:t>143.4	</a:t>
            </a:r>
          </a:p>
          <a:p>
            <a:pPr algn="r" defTabSz="857250" eaLnBrk="0" hangingPunct="0"/>
            <a:r>
              <a:rPr lang="en-US" sz="2400" dirty="0">
                <a:latin typeface="Arial Tur"/>
              </a:rPr>
              <a:t>159.6	</a:t>
            </a:r>
          </a:p>
          <a:p>
            <a:pPr algn="r" defTabSz="857250" eaLnBrk="0" hangingPunct="0"/>
            <a:r>
              <a:rPr lang="en-US" sz="2400" dirty="0">
                <a:latin typeface="Arial Tur"/>
              </a:rPr>
              <a:t>180.00</a:t>
            </a:r>
          </a:p>
          <a:p>
            <a:pPr algn="r" defTabSz="857250" eaLnBrk="0" hangingPunct="0"/>
            <a:r>
              <a:rPr lang="en-US" sz="2400" dirty="0">
                <a:latin typeface="Arial Tur"/>
              </a:rPr>
              <a:t>193.0	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213350" y="1154113"/>
            <a:ext cx="12192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 smtClean="0">
                <a:latin typeface="Bookman"/>
              </a:rPr>
              <a:t>   X3</a:t>
            </a:r>
            <a:endParaRPr lang="tr-TR" sz="2400" b="1" dirty="0">
              <a:latin typeface="Bookman"/>
            </a:endParaRPr>
          </a:p>
        </p:txBody>
      </p:sp>
      <p:sp>
        <p:nvSpPr>
          <p:cNvPr id="2075" name="Text Box 27"/>
          <p:cNvSpPr txBox="1">
            <a:spLocks noChangeArrowheads="1"/>
          </p:cNvSpPr>
          <p:nvPr/>
        </p:nvSpPr>
        <p:spPr bwMode="auto">
          <a:xfrm>
            <a:off x="5141913" y="1779588"/>
            <a:ext cx="9906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2400" dirty="0">
                <a:latin typeface="Arial Tur"/>
              </a:rPr>
              <a:t>23.50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24.40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32.10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32.40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31.10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34.10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35.30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38.70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39.60</a:t>
            </a:r>
          </a:p>
          <a:p>
            <a:pPr algn="r" eaLnBrk="0" hangingPunct="0"/>
            <a:r>
              <a:rPr lang="en-US" sz="2400" dirty="0">
                <a:latin typeface="Arial Tur"/>
              </a:rPr>
              <a:t>46.70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57352" name="Text Box 28"/>
          <p:cNvSpPr txBox="1">
            <a:spLocks noChangeArrowheads="1"/>
          </p:cNvSpPr>
          <p:nvPr/>
        </p:nvSpPr>
        <p:spPr bwMode="auto">
          <a:xfrm>
            <a:off x="755650" y="404813"/>
            <a:ext cx="7561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endParaRPr lang="tr-TR">
              <a:latin typeface="Calibri" pitchFamily="34" charset="0"/>
            </a:endParaRPr>
          </a:p>
        </p:txBody>
      </p:sp>
      <p:sp>
        <p:nvSpPr>
          <p:cNvPr id="57353" name="Text Box 30"/>
          <p:cNvSpPr txBox="1">
            <a:spLocks noChangeArrowheads="1"/>
          </p:cNvSpPr>
          <p:nvPr/>
        </p:nvSpPr>
        <p:spPr bwMode="auto">
          <a:xfrm>
            <a:off x="357158" y="333375"/>
            <a:ext cx="8501122" cy="120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ts val="0"/>
              </a:spcBef>
            </a:pPr>
            <a:r>
              <a:rPr lang="tr-TR" sz="2400" b="1" i="1" dirty="0" smtClean="0">
                <a:latin typeface="Calibri" pitchFamily="34" charset="0"/>
              </a:rPr>
              <a:t>EXAMPLE: Y=</a:t>
            </a:r>
            <a:r>
              <a:rPr lang="tr-TR" sz="2400" b="1" i="1" dirty="0" err="1" smtClean="0">
                <a:latin typeface="Calibri" pitchFamily="34" charset="0"/>
              </a:rPr>
              <a:t>Cotton</a:t>
            </a:r>
            <a:r>
              <a:rPr lang="tr-TR" sz="2400" b="1" i="1" dirty="0" smtClean="0">
                <a:latin typeface="Calibri" pitchFamily="34" charset="0"/>
              </a:rPr>
              <a:t> </a:t>
            </a:r>
            <a:r>
              <a:rPr lang="tr-TR" sz="2400" b="1" i="1" dirty="0" err="1" smtClean="0">
                <a:latin typeface="Calibri" pitchFamily="34" charset="0"/>
              </a:rPr>
              <a:t>production</a:t>
            </a:r>
            <a:r>
              <a:rPr lang="tr-TR" sz="2400" b="1" i="1" dirty="0" smtClean="0">
                <a:latin typeface="Calibri" pitchFamily="34" charset="0"/>
              </a:rPr>
              <a:t>   X2=</a:t>
            </a:r>
            <a:r>
              <a:rPr lang="tr-TR" sz="2400" b="1" i="1" dirty="0" err="1" smtClean="0">
                <a:latin typeface="Calibri" pitchFamily="34" charset="0"/>
              </a:rPr>
              <a:t>Price</a:t>
            </a:r>
            <a:r>
              <a:rPr lang="tr-TR" sz="2400" b="1" i="1" dirty="0" smtClean="0">
                <a:latin typeface="Calibri" pitchFamily="34" charset="0"/>
              </a:rPr>
              <a:t>    X3=</a:t>
            </a:r>
            <a:r>
              <a:rPr lang="tr-TR" sz="2400" b="1" i="1" dirty="0" err="1" smtClean="0">
                <a:latin typeface="Calibri" pitchFamily="34" charset="0"/>
              </a:rPr>
              <a:t>income</a:t>
            </a:r>
            <a:r>
              <a:rPr lang="tr-TR" sz="2400" b="1" i="1" dirty="0" smtClean="0">
                <a:latin typeface="Calibri" pitchFamily="34" charset="0"/>
              </a:rPr>
              <a:t>  </a:t>
            </a:r>
            <a:r>
              <a:rPr lang="tr-TR" sz="2400" b="1" i="1" dirty="0" err="1" smtClean="0">
                <a:latin typeface="Calibri" pitchFamily="34" charset="0"/>
              </a:rPr>
              <a:t>What</a:t>
            </a:r>
            <a:r>
              <a:rPr lang="tr-TR" sz="2400" b="1" i="1" dirty="0" smtClean="0">
                <a:latin typeface="Calibri" pitchFamily="34" charset="0"/>
              </a:rPr>
              <a:t> is </a:t>
            </a:r>
            <a:r>
              <a:rPr lang="tr-TR" sz="2400" b="1" i="1" dirty="0" err="1" smtClean="0">
                <a:latin typeface="Calibri" pitchFamily="34" charset="0"/>
              </a:rPr>
              <a:t>the</a:t>
            </a:r>
            <a:r>
              <a:rPr lang="tr-TR" sz="2400" b="1" i="1" dirty="0" smtClean="0">
                <a:latin typeface="Calibri" pitchFamily="34" charset="0"/>
              </a:rPr>
              <a:t> </a:t>
            </a:r>
            <a:r>
              <a:rPr lang="tr-TR" sz="2400" b="1" i="1" dirty="0" err="1" smtClean="0">
                <a:latin typeface="Calibri" pitchFamily="34" charset="0"/>
              </a:rPr>
              <a:t>multiple</a:t>
            </a:r>
            <a:r>
              <a:rPr lang="tr-TR" sz="2400" b="1" i="1" dirty="0" smtClean="0">
                <a:latin typeface="Calibri" pitchFamily="34" charset="0"/>
              </a:rPr>
              <a:t> </a:t>
            </a:r>
            <a:r>
              <a:rPr lang="tr-TR" sz="2400" b="1" i="1" dirty="0" err="1" smtClean="0">
                <a:latin typeface="Calibri" pitchFamily="34" charset="0"/>
              </a:rPr>
              <a:t>regression</a:t>
            </a:r>
            <a:r>
              <a:rPr lang="tr-TR" sz="2400" b="1" i="1" dirty="0" smtClean="0">
                <a:latin typeface="Calibri" pitchFamily="34" charset="0"/>
              </a:rPr>
              <a:t> </a:t>
            </a:r>
            <a:r>
              <a:rPr lang="tr-TR" sz="2400" b="1" i="1" dirty="0" err="1" smtClean="0">
                <a:latin typeface="Calibri" pitchFamily="34" charset="0"/>
              </a:rPr>
              <a:t>coefficient</a:t>
            </a:r>
            <a:r>
              <a:rPr lang="tr-TR" sz="2400" b="1" i="1" dirty="0" smtClean="0">
                <a:latin typeface="Calibri" pitchFamily="34" charset="0"/>
              </a:rPr>
              <a:t> </a:t>
            </a:r>
            <a:r>
              <a:rPr lang="tr-TR" sz="2400" b="1" i="1" dirty="0" err="1" smtClean="0">
                <a:latin typeface="Calibri" pitchFamily="34" charset="0"/>
              </a:rPr>
              <a:t>and</a:t>
            </a:r>
            <a:r>
              <a:rPr lang="tr-TR" sz="2400" b="1" i="1" dirty="0" smtClean="0">
                <a:latin typeface="Calibri" pitchFamily="34" charset="0"/>
              </a:rPr>
              <a:t> standart </a:t>
            </a:r>
            <a:r>
              <a:rPr lang="tr-TR" sz="2400" b="1" i="1" dirty="0" err="1" smtClean="0">
                <a:latin typeface="Calibri" pitchFamily="34" charset="0"/>
              </a:rPr>
              <a:t>devation</a:t>
            </a:r>
            <a:r>
              <a:rPr lang="tr-TR" sz="2400" b="1" i="1" dirty="0" smtClean="0">
                <a:latin typeface="Calibri" pitchFamily="34" charset="0"/>
              </a:rPr>
              <a:t>? </a:t>
            </a:r>
          </a:p>
          <a:p>
            <a:pPr>
              <a:spcBef>
                <a:spcPts val="0"/>
              </a:spcBef>
            </a:pPr>
            <a:endParaRPr lang="tr-TR" sz="2400" b="1" i="1" dirty="0">
              <a:latin typeface="Calibri" pitchFamily="34" charset="0"/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92912D-6109-48A5-812C-5DF724DF86AA}" type="slidenum">
              <a:rPr lang="tr-TR" smtClean="0"/>
              <a:pPr>
                <a:defRPr/>
              </a:pPr>
              <a:t>4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LAHS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LAHS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LAHS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LAHS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LAHS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LAHS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autoUpdateAnimBg="0"/>
      <p:bldP spid="2069" grpId="0" autoUpdateAnimBg="0"/>
      <p:bldP spid="2070" grpId="0" autoUpdateAnimBg="0"/>
      <p:bldP spid="2071" grpId="0" autoUpdateAnimBg="0"/>
      <p:bldP spid="2072" grpId="0" autoUpdateAnimBg="0"/>
      <p:bldP spid="207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Line 10"/>
          <p:cNvSpPr>
            <a:spLocks noChangeShapeType="1"/>
          </p:cNvSpPr>
          <p:nvPr/>
        </p:nvSpPr>
        <p:spPr bwMode="auto">
          <a:xfrm>
            <a:off x="533400" y="4267200"/>
            <a:ext cx="800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785786" y="4495800"/>
            <a:ext cx="742955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tr-TR" sz="3600" b="1" dirty="0">
                <a:latin typeface="Symbol" pitchFamily="18" charset="2"/>
              </a:rPr>
              <a:t>S</a:t>
            </a:r>
            <a:r>
              <a:rPr lang="tr-TR" sz="3600" b="1" dirty="0">
                <a:latin typeface="Times New Roman" pitchFamily="18" charset="0"/>
              </a:rPr>
              <a:t>Y=? , n </a:t>
            </a:r>
            <a:r>
              <a:rPr lang="tr-TR" sz="3600" b="1" dirty="0" smtClean="0">
                <a:latin typeface="Times New Roman" pitchFamily="18" charset="0"/>
              </a:rPr>
              <a:t>, k=3, </a:t>
            </a:r>
            <a:r>
              <a:rPr lang="tr-TR" sz="3600" b="1" dirty="0">
                <a:latin typeface="Symbol" pitchFamily="18" charset="2"/>
              </a:rPr>
              <a:t>S</a:t>
            </a:r>
            <a:r>
              <a:rPr lang="tr-TR" sz="3600" b="1" dirty="0">
                <a:latin typeface="Times New Roman" pitchFamily="18" charset="0"/>
              </a:rPr>
              <a:t>X</a:t>
            </a:r>
            <a:r>
              <a:rPr lang="tr-TR" sz="3600" b="1" baseline="-25000" dirty="0">
                <a:latin typeface="Times New Roman" pitchFamily="18" charset="0"/>
              </a:rPr>
              <a:t>2</a:t>
            </a:r>
            <a:r>
              <a:rPr lang="tr-TR" sz="3600" b="1" dirty="0">
                <a:latin typeface="Times New Roman" pitchFamily="18" charset="0"/>
              </a:rPr>
              <a:t>=? , </a:t>
            </a:r>
            <a:r>
              <a:rPr lang="tr-TR" sz="3600" b="1" dirty="0">
                <a:latin typeface="Symbol" pitchFamily="18" charset="2"/>
              </a:rPr>
              <a:t>S</a:t>
            </a:r>
            <a:r>
              <a:rPr lang="tr-TR" sz="3600" b="1" dirty="0">
                <a:latin typeface="Times New Roman" pitchFamily="18" charset="0"/>
              </a:rPr>
              <a:t>X</a:t>
            </a:r>
            <a:r>
              <a:rPr lang="tr-TR" sz="3600" b="1" baseline="-25000" dirty="0">
                <a:latin typeface="Times New Roman" pitchFamily="18" charset="0"/>
              </a:rPr>
              <a:t>3</a:t>
            </a:r>
            <a:r>
              <a:rPr lang="tr-TR" sz="3600" b="1" dirty="0">
                <a:latin typeface="Times New Roman" pitchFamily="18" charset="0"/>
              </a:rPr>
              <a:t>=? </a:t>
            </a:r>
            <a:r>
              <a:rPr lang="tr-TR" sz="3600" b="1" dirty="0" smtClean="0">
                <a:latin typeface="Symbol" pitchFamily="18" charset="2"/>
              </a:rPr>
              <a:t>S</a:t>
            </a:r>
            <a:r>
              <a:rPr lang="tr-TR" sz="3600" b="1" dirty="0" smtClean="0">
                <a:latin typeface="Times New Roman" pitchFamily="18" charset="0"/>
              </a:rPr>
              <a:t>YX</a:t>
            </a:r>
            <a:r>
              <a:rPr lang="tr-TR" sz="3600" b="1" baseline="-25000" dirty="0" smtClean="0">
                <a:latin typeface="Times New Roman" pitchFamily="18" charset="0"/>
              </a:rPr>
              <a:t>2</a:t>
            </a:r>
            <a:r>
              <a:rPr lang="tr-TR" sz="3600" b="1" dirty="0">
                <a:latin typeface="Times New Roman" pitchFamily="18" charset="0"/>
              </a:rPr>
              <a:t>= ? , </a:t>
            </a:r>
            <a:r>
              <a:rPr lang="tr-TR" sz="3600" b="1" dirty="0">
                <a:latin typeface="Symbol" pitchFamily="18" charset="2"/>
              </a:rPr>
              <a:t>S</a:t>
            </a:r>
            <a:r>
              <a:rPr lang="tr-TR" sz="3600" b="1" dirty="0">
                <a:latin typeface="Times New Roman" pitchFamily="18" charset="0"/>
              </a:rPr>
              <a:t>YX</a:t>
            </a:r>
            <a:r>
              <a:rPr lang="tr-TR" sz="3600" b="1" baseline="-25000" dirty="0">
                <a:latin typeface="Times New Roman" pitchFamily="18" charset="0"/>
              </a:rPr>
              <a:t>3</a:t>
            </a:r>
            <a:r>
              <a:rPr lang="tr-TR" sz="3600" b="1" dirty="0">
                <a:latin typeface="Times New Roman" pitchFamily="18" charset="0"/>
              </a:rPr>
              <a:t>= ?, </a:t>
            </a:r>
            <a:r>
              <a:rPr lang="tr-TR" sz="3600" b="1" dirty="0">
                <a:latin typeface="Symbol" pitchFamily="18" charset="2"/>
              </a:rPr>
              <a:t>S</a:t>
            </a:r>
            <a:r>
              <a:rPr lang="tr-TR" sz="3600" b="1" dirty="0">
                <a:latin typeface="Times New Roman" pitchFamily="18" charset="0"/>
              </a:rPr>
              <a:t>X</a:t>
            </a:r>
            <a:r>
              <a:rPr lang="tr-TR" sz="3600" b="1" baseline="-25000" dirty="0">
                <a:latin typeface="Times New Roman" pitchFamily="18" charset="0"/>
              </a:rPr>
              <a:t>2</a:t>
            </a:r>
            <a:r>
              <a:rPr lang="tr-TR" sz="3600" b="1" dirty="0">
                <a:latin typeface="Times New Roman" pitchFamily="18" charset="0"/>
              </a:rPr>
              <a:t>X</a:t>
            </a:r>
            <a:r>
              <a:rPr lang="tr-TR" sz="3600" b="1" baseline="-25000" dirty="0">
                <a:latin typeface="Times New Roman" pitchFamily="18" charset="0"/>
              </a:rPr>
              <a:t>3</a:t>
            </a:r>
            <a:r>
              <a:rPr lang="tr-TR" sz="3600" b="1" dirty="0">
                <a:latin typeface="Times New Roman" pitchFamily="18" charset="0"/>
              </a:rPr>
              <a:t>= ? </a:t>
            </a:r>
            <a:r>
              <a:rPr lang="tr-TR" sz="3600" b="1" dirty="0" smtClean="0">
                <a:latin typeface="Times New Roman" pitchFamily="18" charset="0"/>
              </a:rPr>
              <a:t> </a:t>
            </a:r>
            <a:r>
              <a:rPr lang="tr-TR" sz="3600" b="1" dirty="0">
                <a:latin typeface="Symbol" pitchFamily="18" charset="2"/>
              </a:rPr>
              <a:t>S</a:t>
            </a:r>
            <a:r>
              <a:rPr lang="tr-TR" sz="3600" b="1" dirty="0">
                <a:latin typeface="Times New Roman" pitchFamily="18" charset="0"/>
              </a:rPr>
              <a:t>X</a:t>
            </a:r>
            <a:r>
              <a:rPr lang="tr-TR" sz="3600" b="1" baseline="-25000" dirty="0">
                <a:latin typeface="Times New Roman" pitchFamily="18" charset="0"/>
              </a:rPr>
              <a:t>2</a:t>
            </a:r>
            <a:r>
              <a:rPr lang="tr-TR" sz="3600" b="1" baseline="30000" dirty="0">
                <a:latin typeface="Times New Roman" pitchFamily="18" charset="0"/>
              </a:rPr>
              <a:t>2</a:t>
            </a:r>
            <a:r>
              <a:rPr lang="tr-TR" sz="3600" b="1" dirty="0">
                <a:latin typeface="Times New Roman" pitchFamily="18" charset="0"/>
              </a:rPr>
              <a:t>=? , </a:t>
            </a:r>
            <a:r>
              <a:rPr lang="tr-TR" sz="3600" b="1" dirty="0">
                <a:latin typeface="Symbol" pitchFamily="18" charset="2"/>
              </a:rPr>
              <a:t>S</a:t>
            </a:r>
            <a:r>
              <a:rPr lang="tr-TR" sz="3600" b="1" dirty="0">
                <a:latin typeface="Times New Roman" pitchFamily="18" charset="0"/>
              </a:rPr>
              <a:t>X</a:t>
            </a:r>
            <a:r>
              <a:rPr lang="tr-TR" sz="3600" b="1" baseline="-25000" dirty="0">
                <a:latin typeface="Times New Roman" pitchFamily="18" charset="0"/>
              </a:rPr>
              <a:t>3</a:t>
            </a:r>
            <a:r>
              <a:rPr lang="tr-TR" sz="3600" b="1" baseline="30000" dirty="0">
                <a:latin typeface="Times New Roman" pitchFamily="18" charset="0"/>
              </a:rPr>
              <a:t>2</a:t>
            </a:r>
            <a:r>
              <a:rPr lang="tr-TR" sz="3600" b="1" dirty="0">
                <a:latin typeface="Times New Roman" pitchFamily="18" charset="0"/>
              </a:rPr>
              <a:t>=? </a:t>
            </a:r>
          </a:p>
        </p:txBody>
      </p:sp>
      <p:graphicFrame>
        <p:nvGraphicFramePr>
          <p:cNvPr id="4109" name="Object 13"/>
          <p:cNvGraphicFramePr>
            <a:graphicFrameLocks noChangeAspect="1"/>
          </p:cNvGraphicFramePr>
          <p:nvPr/>
        </p:nvGraphicFramePr>
        <p:xfrm>
          <a:off x="609600" y="1447800"/>
          <a:ext cx="7543800" cy="2417763"/>
        </p:xfrm>
        <a:graphic>
          <a:graphicData uri="http://schemas.openxmlformats.org/presentationml/2006/ole">
            <p:oleObj spid="_x0000_s2050" name="Denklem" r:id="rId4" imgW="2654280" imgH="850680" progId="Equation.3">
              <p:embed/>
            </p:oleObj>
          </a:graphicData>
        </a:graphic>
      </p:graphicFrame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57EED-F20F-4EB3-B0C0-9827B0F55904}" type="slidenum">
              <a:rPr lang="tr-TR" smtClean="0"/>
              <a:pPr>
                <a:defRPr/>
              </a:pPr>
              <a:t>5</a:t>
            </a:fld>
            <a:endParaRPr lang="tr-TR"/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60338" y="214313"/>
          <a:ext cx="8108950" cy="928687"/>
        </p:xfrm>
        <a:graphic>
          <a:graphicData uri="http://schemas.openxmlformats.org/presentationml/2006/ole">
            <p:oleObj spid="_x0000_s2055" name="Denklem" r:id="rId5" imgW="163800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AKTI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" grpId="0" animBg="1"/>
      <p:bldP spid="410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0" y="990600"/>
            <a:ext cx="2124075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endParaRPr lang="tr-TR" sz="2400" b="1" dirty="0">
              <a:latin typeface="Bookman"/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>
                <a:latin typeface="Bookman"/>
              </a:rPr>
              <a:t>            Y</a:t>
            </a: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533400" y="1828800"/>
            <a:ext cx="12192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2400">
                <a:latin typeface="Arial Tur"/>
              </a:rPr>
              <a:t>59.20	</a:t>
            </a:r>
          </a:p>
          <a:p>
            <a:pPr algn="r" eaLnBrk="0" hangingPunct="0"/>
            <a:r>
              <a:rPr lang="en-US" sz="2400">
                <a:latin typeface="Arial Tur"/>
              </a:rPr>
              <a:t>65.40	</a:t>
            </a:r>
          </a:p>
          <a:p>
            <a:pPr algn="r" eaLnBrk="0" hangingPunct="0"/>
            <a:r>
              <a:rPr lang="en-US" sz="2400">
                <a:latin typeface="Arial Tur"/>
              </a:rPr>
              <a:t>62.30	</a:t>
            </a:r>
          </a:p>
          <a:p>
            <a:pPr algn="r" eaLnBrk="0" hangingPunct="0"/>
            <a:r>
              <a:rPr lang="en-US" sz="2400">
                <a:latin typeface="Arial Tur"/>
              </a:rPr>
              <a:t>64.70	</a:t>
            </a:r>
          </a:p>
          <a:p>
            <a:pPr algn="r" eaLnBrk="0" hangingPunct="0"/>
            <a:r>
              <a:rPr lang="en-US" sz="2400">
                <a:latin typeface="Arial Tur"/>
              </a:rPr>
              <a:t>67.40	</a:t>
            </a:r>
          </a:p>
          <a:p>
            <a:pPr algn="r" eaLnBrk="0" hangingPunct="0"/>
            <a:r>
              <a:rPr lang="en-US" sz="2400">
                <a:latin typeface="Arial Tur"/>
              </a:rPr>
              <a:t>64.40	</a:t>
            </a:r>
          </a:p>
          <a:p>
            <a:pPr algn="r" eaLnBrk="0" hangingPunct="0"/>
            <a:r>
              <a:rPr lang="en-US" sz="2400">
                <a:latin typeface="Arial Tur"/>
              </a:rPr>
              <a:t>68.00	</a:t>
            </a:r>
          </a:p>
          <a:p>
            <a:pPr algn="r" eaLnBrk="0" hangingPunct="0"/>
            <a:r>
              <a:rPr lang="en-US" sz="2400">
                <a:latin typeface="Arial Tur"/>
              </a:rPr>
              <a:t>73.40	</a:t>
            </a:r>
          </a:p>
          <a:p>
            <a:pPr algn="r" eaLnBrk="0" hangingPunct="0"/>
            <a:r>
              <a:rPr lang="en-US" sz="2400">
                <a:latin typeface="Arial Tur"/>
              </a:rPr>
              <a:t>75.70	</a:t>
            </a:r>
          </a:p>
          <a:p>
            <a:pPr algn="r" eaLnBrk="0" hangingPunct="0"/>
            <a:r>
              <a:rPr lang="en-US" sz="2400">
                <a:latin typeface="Arial Tur"/>
              </a:rPr>
              <a:t>70.70	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2057400" y="990600"/>
            <a:ext cx="12192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endParaRPr lang="tr-TR" sz="2400" b="1" dirty="0">
              <a:latin typeface="Bookman"/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>
                <a:latin typeface="Bookman"/>
              </a:rPr>
              <a:t>   X</a:t>
            </a:r>
            <a:r>
              <a:rPr lang="tr-TR" sz="2400" b="1" baseline="-25000" dirty="0">
                <a:latin typeface="Bookman"/>
              </a:rPr>
              <a:t>2</a:t>
            </a:r>
            <a:endParaRPr lang="tr-TR" sz="2400" b="1" dirty="0">
              <a:latin typeface="Bookman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1828800" y="1828800"/>
            <a:ext cx="12192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857250" eaLnBrk="0" hangingPunct="0"/>
            <a:r>
              <a:rPr lang="en-US" sz="2400">
                <a:latin typeface="Arial Tur"/>
              </a:rPr>
              <a:t>  76.2	</a:t>
            </a:r>
          </a:p>
          <a:p>
            <a:pPr algn="r" defTabSz="857250" eaLnBrk="0" hangingPunct="0"/>
            <a:r>
              <a:rPr lang="en-US" sz="2400">
                <a:latin typeface="Arial Tur"/>
              </a:rPr>
              <a:t>  91.7	</a:t>
            </a:r>
          </a:p>
          <a:p>
            <a:pPr algn="r" defTabSz="857250" eaLnBrk="0" hangingPunct="0"/>
            <a:r>
              <a:rPr lang="en-US" sz="2400">
                <a:latin typeface="Arial Tur"/>
              </a:rPr>
              <a:t>106.7	</a:t>
            </a:r>
          </a:p>
          <a:p>
            <a:pPr algn="r" defTabSz="857250" eaLnBrk="0" hangingPunct="0"/>
            <a:r>
              <a:rPr lang="en-US" sz="2400">
                <a:latin typeface="Arial Tur"/>
              </a:rPr>
              <a:t>111.6	</a:t>
            </a:r>
          </a:p>
          <a:p>
            <a:pPr algn="r" defTabSz="857250" eaLnBrk="0" hangingPunct="0"/>
            <a:r>
              <a:rPr lang="en-US" sz="2400">
                <a:latin typeface="Arial Tur"/>
              </a:rPr>
              <a:t>119.0	</a:t>
            </a:r>
          </a:p>
          <a:p>
            <a:pPr algn="r" defTabSz="857250" eaLnBrk="0" hangingPunct="0"/>
            <a:r>
              <a:rPr lang="en-US" sz="2400">
                <a:latin typeface="Arial Tur"/>
              </a:rPr>
              <a:t>129.2	</a:t>
            </a:r>
          </a:p>
          <a:p>
            <a:pPr algn="r" defTabSz="857250" eaLnBrk="0" hangingPunct="0"/>
            <a:r>
              <a:rPr lang="en-US" sz="2400">
                <a:latin typeface="Arial Tur"/>
              </a:rPr>
              <a:t>143.4	</a:t>
            </a:r>
          </a:p>
          <a:p>
            <a:pPr algn="r" defTabSz="857250" eaLnBrk="0" hangingPunct="0"/>
            <a:r>
              <a:rPr lang="en-US" sz="2400">
                <a:latin typeface="Arial Tur"/>
              </a:rPr>
              <a:t>159.6	</a:t>
            </a:r>
          </a:p>
          <a:p>
            <a:pPr algn="r" defTabSz="857250" eaLnBrk="0" hangingPunct="0"/>
            <a:r>
              <a:rPr lang="en-US" sz="2400">
                <a:latin typeface="Arial Tur"/>
              </a:rPr>
              <a:t>180.0	</a:t>
            </a:r>
          </a:p>
          <a:p>
            <a:pPr algn="r" defTabSz="857250" eaLnBrk="0" hangingPunct="0"/>
            <a:r>
              <a:rPr lang="en-US" sz="2400">
                <a:latin typeface="Arial Tur"/>
              </a:rPr>
              <a:t>193.0	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581400" y="990600"/>
            <a:ext cx="12192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endParaRPr lang="tr-TR" sz="2400" b="1" dirty="0">
              <a:latin typeface="Bookman"/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 dirty="0">
                <a:latin typeface="Bookman"/>
              </a:rPr>
              <a:t>   X</a:t>
            </a:r>
            <a:r>
              <a:rPr lang="tr-TR" sz="2400" b="1" baseline="-25000" dirty="0">
                <a:latin typeface="Bookman"/>
              </a:rPr>
              <a:t>3</a:t>
            </a:r>
            <a:endParaRPr lang="tr-TR" sz="2400" b="1" dirty="0">
              <a:latin typeface="Bookman"/>
            </a:endParaRP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3505200" y="1828800"/>
            <a:ext cx="9906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2400">
                <a:latin typeface="Arial Tur"/>
              </a:rPr>
              <a:t>23.50</a:t>
            </a:r>
          </a:p>
          <a:p>
            <a:pPr algn="r" eaLnBrk="0" hangingPunct="0"/>
            <a:r>
              <a:rPr lang="en-US" sz="2400">
                <a:latin typeface="Arial Tur"/>
              </a:rPr>
              <a:t>24.40</a:t>
            </a:r>
          </a:p>
          <a:p>
            <a:pPr algn="r" eaLnBrk="0" hangingPunct="0"/>
            <a:r>
              <a:rPr lang="en-US" sz="2400">
                <a:latin typeface="Arial Tur"/>
              </a:rPr>
              <a:t>32.10</a:t>
            </a:r>
          </a:p>
          <a:p>
            <a:pPr algn="r" eaLnBrk="0" hangingPunct="0"/>
            <a:r>
              <a:rPr lang="en-US" sz="2400">
                <a:latin typeface="Arial Tur"/>
              </a:rPr>
              <a:t>32.40</a:t>
            </a:r>
          </a:p>
          <a:p>
            <a:pPr algn="r" eaLnBrk="0" hangingPunct="0"/>
            <a:r>
              <a:rPr lang="en-US" sz="2400">
                <a:latin typeface="Arial Tur"/>
              </a:rPr>
              <a:t>31.10</a:t>
            </a:r>
          </a:p>
          <a:p>
            <a:pPr algn="r" eaLnBrk="0" hangingPunct="0"/>
            <a:r>
              <a:rPr lang="en-US" sz="2400">
                <a:latin typeface="Arial Tur"/>
              </a:rPr>
              <a:t>34.10</a:t>
            </a:r>
          </a:p>
          <a:p>
            <a:pPr algn="r" eaLnBrk="0" hangingPunct="0"/>
            <a:r>
              <a:rPr lang="en-US" sz="2400">
                <a:latin typeface="Arial Tur"/>
              </a:rPr>
              <a:t>35.30</a:t>
            </a:r>
          </a:p>
          <a:p>
            <a:pPr algn="r" eaLnBrk="0" hangingPunct="0"/>
            <a:r>
              <a:rPr lang="en-US" sz="2400">
                <a:latin typeface="Arial Tur"/>
              </a:rPr>
              <a:t>38.70</a:t>
            </a:r>
          </a:p>
          <a:p>
            <a:pPr algn="r" eaLnBrk="0" hangingPunct="0"/>
            <a:r>
              <a:rPr lang="en-US" sz="2400">
                <a:latin typeface="Arial Tur"/>
              </a:rPr>
              <a:t>39.60</a:t>
            </a:r>
          </a:p>
          <a:p>
            <a:pPr algn="r" eaLnBrk="0" hangingPunct="0"/>
            <a:r>
              <a:rPr lang="en-US" sz="2400">
                <a:latin typeface="Arial Tur"/>
              </a:rPr>
              <a:t>46.70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0" y="5562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Times New Roman" pitchFamily="18" charset="0"/>
              </a:rPr>
              <a:t>Y=671.20</a:t>
            </a: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1447800" y="5562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</a:rPr>
              <a:t>2</a:t>
            </a:r>
            <a:r>
              <a:rPr lang="en-US" sz="2400">
                <a:latin typeface="Times New Roman" pitchFamily="18" charset="0"/>
              </a:rPr>
              <a:t>=1310.40</a:t>
            </a: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3200400" y="5562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</a:rPr>
              <a:t>3</a:t>
            </a:r>
            <a:r>
              <a:rPr lang="en-US" sz="2400">
                <a:latin typeface="Times New Roman" pitchFamily="18" charset="0"/>
              </a:rPr>
              <a:t>=337.90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5410200" y="990600"/>
            <a:ext cx="12192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endParaRPr lang="tr-TR" sz="2400" b="1">
              <a:latin typeface="Bookman"/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>
                <a:latin typeface="Bookman"/>
              </a:rPr>
              <a:t>   YX</a:t>
            </a:r>
            <a:r>
              <a:rPr lang="tr-TR" sz="2400" b="1" baseline="-25000">
                <a:latin typeface="Bookman"/>
              </a:rPr>
              <a:t>2</a:t>
            </a:r>
            <a:endParaRPr lang="tr-TR" sz="2400" b="1">
              <a:latin typeface="Bookman"/>
            </a:endParaRP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7620000" y="990600"/>
            <a:ext cx="12192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endParaRPr lang="tr-TR" sz="2400" b="1">
              <a:solidFill>
                <a:srgbClr val="FF3300"/>
              </a:solidFill>
              <a:latin typeface="Bookman"/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>
                <a:solidFill>
                  <a:srgbClr val="FF3300"/>
                </a:solidFill>
                <a:latin typeface="Bookman"/>
              </a:rPr>
              <a:t>   </a:t>
            </a:r>
            <a:r>
              <a:rPr lang="tr-TR" sz="2400" b="1">
                <a:latin typeface="Bookman"/>
              </a:rPr>
              <a:t>YX</a:t>
            </a:r>
            <a:r>
              <a:rPr lang="tr-TR" sz="2400" b="1" baseline="-25000">
                <a:latin typeface="Bookman"/>
              </a:rPr>
              <a:t>3</a:t>
            </a:r>
            <a:endParaRPr lang="tr-TR" sz="2400" b="1">
              <a:latin typeface="Bookman"/>
            </a:endParaRPr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5181600" y="1828800"/>
            <a:ext cx="14478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2400">
                <a:latin typeface="Arial Tur"/>
              </a:rPr>
              <a:t>4511.04</a:t>
            </a:r>
          </a:p>
          <a:p>
            <a:pPr algn="r" eaLnBrk="0" hangingPunct="0"/>
            <a:r>
              <a:rPr lang="en-US" sz="2400">
                <a:latin typeface="Arial Tur"/>
              </a:rPr>
              <a:t>5997.18</a:t>
            </a:r>
          </a:p>
          <a:p>
            <a:pPr algn="r" eaLnBrk="0" hangingPunct="0"/>
            <a:r>
              <a:rPr lang="en-US" sz="2400">
                <a:latin typeface="Arial Tur"/>
              </a:rPr>
              <a:t>6647.41</a:t>
            </a:r>
          </a:p>
          <a:p>
            <a:pPr algn="r" eaLnBrk="0" hangingPunct="0"/>
            <a:r>
              <a:rPr lang="en-US" sz="2400">
                <a:latin typeface="Arial Tur"/>
              </a:rPr>
              <a:t>7220.52</a:t>
            </a:r>
          </a:p>
          <a:p>
            <a:pPr algn="r" eaLnBrk="0" hangingPunct="0"/>
            <a:r>
              <a:rPr lang="en-US" sz="2400">
                <a:latin typeface="Arial Tur"/>
              </a:rPr>
              <a:t>8020.60</a:t>
            </a:r>
          </a:p>
          <a:p>
            <a:pPr algn="r" eaLnBrk="0" hangingPunct="0"/>
            <a:r>
              <a:rPr lang="en-US" sz="2400">
                <a:latin typeface="Arial Tur"/>
              </a:rPr>
              <a:t>8320.48</a:t>
            </a:r>
          </a:p>
          <a:p>
            <a:pPr algn="r" eaLnBrk="0" hangingPunct="0"/>
            <a:r>
              <a:rPr lang="en-US" sz="2400">
                <a:latin typeface="Arial Tur"/>
              </a:rPr>
              <a:t>9751.20</a:t>
            </a:r>
          </a:p>
          <a:p>
            <a:pPr algn="r" eaLnBrk="0" hangingPunct="0"/>
            <a:r>
              <a:rPr lang="en-US" sz="2400">
                <a:latin typeface="Arial Tur"/>
              </a:rPr>
              <a:t>11714.6</a:t>
            </a:r>
          </a:p>
          <a:p>
            <a:pPr algn="r" eaLnBrk="0" hangingPunct="0"/>
            <a:r>
              <a:rPr lang="en-US" sz="2400">
                <a:latin typeface="Arial Tur"/>
              </a:rPr>
              <a:t>13626.0</a:t>
            </a:r>
          </a:p>
          <a:p>
            <a:pPr algn="r" eaLnBrk="0" hangingPunct="0"/>
            <a:r>
              <a:rPr lang="en-US" sz="2400">
                <a:latin typeface="Arial Tur"/>
              </a:rPr>
              <a:t>13645.1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7391400" y="1828800"/>
            <a:ext cx="14478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1391.20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1595.76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1999.83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2096.28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2096.14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2196.04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2400.40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2840.58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2997.72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3301.69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30738" name="Text Box 18"/>
          <p:cNvSpPr txBox="1">
            <a:spLocks noChangeArrowheads="1"/>
          </p:cNvSpPr>
          <p:nvPr/>
        </p:nvSpPr>
        <p:spPr bwMode="auto">
          <a:xfrm>
            <a:off x="4800600" y="55626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Times New Roman" pitchFamily="18" charset="0"/>
              </a:rPr>
              <a:t>YX</a:t>
            </a:r>
            <a:r>
              <a:rPr lang="en-US" sz="2400" baseline="-25000">
                <a:latin typeface="Times New Roman" pitchFamily="18" charset="0"/>
              </a:rPr>
              <a:t>2</a:t>
            </a:r>
            <a:r>
              <a:rPr lang="en-US" sz="2400">
                <a:latin typeface="Times New Roman" pitchFamily="18" charset="0"/>
              </a:rPr>
              <a:t>=89454.17</a:t>
            </a:r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6858000" y="55626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 S</a:t>
            </a:r>
            <a:r>
              <a:rPr lang="en-US" sz="2400">
                <a:latin typeface="Times New Roman" pitchFamily="18" charset="0"/>
              </a:rPr>
              <a:t>YX</a:t>
            </a:r>
            <a:r>
              <a:rPr lang="en-US" sz="2400" baseline="-25000">
                <a:latin typeface="Times New Roman" pitchFamily="18" charset="0"/>
              </a:rPr>
              <a:t>2</a:t>
            </a:r>
            <a:r>
              <a:rPr lang="en-US" sz="2400">
                <a:latin typeface="Times New Roman" pitchFamily="18" charset="0"/>
              </a:rPr>
              <a:t>=22915.64</a:t>
            </a:r>
          </a:p>
        </p:txBody>
      </p:sp>
      <p:sp>
        <p:nvSpPr>
          <p:cNvPr id="58385" name="Line 20"/>
          <p:cNvSpPr>
            <a:spLocks noChangeShapeType="1"/>
          </p:cNvSpPr>
          <p:nvPr/>
        </p:nvSpPr>
        <p:spPr bwMode="auto">
          <a:xfrm>
            <a:off x="457200" y="5486400"/>
            <a:ext cx="419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58386" name="Line 21"/>
          <p:cNvSpPr>
            <a:spLocks noChangeShapeType="1"/>
          </p:cNvSpPr>
          <p:nvPr/>
        </p:nvSpPr>
        <p:spPr bwMode="auto">
          <a:xfrm>
            <a:off x="609600" y="18288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>
            <a:off x="5334000" y="18288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0743" name="Line 23"/>
          <p:cNvSpPr>
            <a:spLocks noChangeShapeType="1"/>
          </p:cNvSpPr>
          <p:nvPr/>
        </p:nvSpPr>
        <p:spPr bwMode="auto">
          <a:xfrm>
            <a:off x="5257800" y="54864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0744" name="Line 24"/>
          <p:cNvSpPr>
            <a:spLocks noChangeShapeType="1"/>
          </p:cNvSpPr>
          <p:nvPr/>
        </p:nvSpPr>
        <p:spPr bwMode="auto">
          <a:xfrm>
            <a:off x="7620000" y="18288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0745" name="Line 25"/>
          <p:cNvSpPr>
            <a:spLocks noChangeShapeType="1"/>
          </p:cNvSpPr>
          <p:nvPr/>
        </p:nvSpPr>
        <p:spPr bwMode="auto">
          <a:xfrm>
            <a:off x="7315200" y="54864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B2D569-4932-4624-8447-633301639AAC}" type="slidenum">
              <a:rPr lang="tr-TR" smtClean="0"/>
              <a:pPr>
                <a:defRPr/>
              </a:pPr>
              <a:t>6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07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" fill="hold"/>
                                        <p:tgtEl>
                                          <p:spTgt spid="307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" fill="hold"/>
                                        <p:tgtEl>
                                          <p:spTgt spid="307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" fill="hold"/>
                                        <p:tgtEl>
                                          <p:spTgt spid="307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1" fill="hold"/>
                                        <p:tgtEl>
                                          <p:spTgt spid="307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autoUpdateAnimBg="0"/>
      <p:bldP spid="30730" grpId="0" autoUpdateAnimBg="0"/>
      <p:bldP spid="30732" grpId="0" autoUpdateAnimBg="0"/>
      <p:bldP spid="30733" grpId="0" autoUpdateAnimBg="0"/>
      <p:bldP spid="30734" grpId="0" autoUpdateAnimBg="0"/>
      <p:bldP spid="30736" grpId="0" autoUpdateAnimBg="0"/>
      <p:bldP spid="30737" grpId="0" autoUpdateAnimBg="0"/>
      <p:bldP spid="30738" grpId="0" autoUpdateAnimBg="0"/>
      <p:bldP spid="30739" grpId="0" autoUpdateAnimBg="0"/>
      <p:bldP spid="30742" grpId="0" animBg="1"/>
      <p:bldP spid="30743" grpId="0" animBg="1"/>
      <p:bldP spid="30744" grpId="0" animBg="1"/>
      <p:bldP spid="307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762000" y="842963"/>
            <a:ext cx="1219200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endParaRPr lang="tr-TR" sz="2400" b="1">
              <a:latin typeface="Bookman"/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>
                <a:latin typeface="Bookman"/>
              </a:rPr>
              <a:t>X</a:t>
            </a:r>
            <a:r>
              <a:rPr lang="tr-TR" sz="2400" b="1" baseline="-25000">
                <a:latin typeface="Bookman"/>
              </a:rPr>
              <a:t>2</a:t>
            </a:r>
            <a:r>
              <a:rPr lang="tr-TR" sz="2400" b="1">
                <a:latin typeface="Bookman"/>
              </a:rPr>
              <a:t>X</a:t>
            </a:r>
            <a:r>
              <a:rPr lang="tr-TR" sz="2400" b="1" baseline="-25000">
                <a:latin typeface="Bookman"/>
              </a:rPr>
              <a:t>3</a:t>
            </a:r>
            <a:endParaRPr lang="tr-TR" sz="2400" b="1">
              <a:latin typeface="Bookman"/>
            </a:endParaRP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5651500" y="985838"/>
            <a:ext cx="1219200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endParaRPr lang="tr-TR" sz="2400" b="1">
              <a:latin typeface="Bookman"/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>
                <a:latin typeface="Bookman"/>
              </a:rPr>
              <a:t>X</a:t>
            </a:r>
            <a:r>
              <a:rPr lang="tr-TR" sz="2400" b="1" baseline="-25000">
                <a:latin typeface="Bookman"/>
              </a:rPr>
              <a:t>3</a:t>
            </a:r>
            <a:r>
              <a:rPr lang="tr-TR" sz="2400" b="1" baseline="30000">
                <a:latin typeface="Bookman"/>
              </a:rPr>
              <a:t>2</a:t>
            </a:r>
            <a:endParaRPr lang="tr-TR" sz="2400" b="1">
              <a:latin typeface="Bookman"/>
            </a:endParaRP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457200" y="1905000"/>
            <a:ext cx="12954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1790.70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2237.48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3425.07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3615.84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3700.90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4405.72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5062.02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6176.52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7128.00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9013.10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5219700" y="1916113"/>
            <a:ext cx="15240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552.2	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595.3	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1030.41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1049.76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967.2	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1162.81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1246.09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1497.69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1568.16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2180.89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0" y="55626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</a:rPr>
              <a:t>2</a:t>
            </a:r>
            <a:r>
              <a:rPr lang="en-US" sz="2400">
                <a:latin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</a:rPr>
              <a:t>3</a:t>
            </a:r>
            <a:r>
              <a:rPr lang="en-US" sz="2400">
                <a:latin typeface="Times New Roman" pitchFamily="18" charset="0"/>
              </a:rPr>
              <a:t>=46555.35</a:t>
            </a:r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>
            <a:off x="5292725" y="5589588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 S</a:t>
            </a:r>
            <a:r>
              <a:rPr lang="en-US" sz="2400">
                <a:latin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</a:rPr>
              <a:t>3</a:t>
            </a:r>
            <a:r>
              <a:rPr lang="en-US" sz="2400" baseline="30000">
                <a:latin typeface="Times New Roman" pitchFamily="18" charset="0"/>
              </a:rPr>
              <a:t>2</a:t>
            </a:r>
            <a:r>
              <a:rPr lang="en-US" sz="2400">
                <a:latin typeface="Times New Roman" pitchFamily="18" charset="0"/>
              </a:rPr>
              <a:t>=22915.64</a:t>
            </a:r>
          </a:p>
        </p:txBody>
      </p: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457200" y="1833563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33400" y="55626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5435600" y="181292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5364163" y="5589588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3505200" y="919163"/>
            <a:ext cx="1219200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endParaRPr lang="tr-TR" sz="2400" b="1">
              <a:latin typeface="Bookman"/>
            </a:endParaRP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tabLst>
                <a:tab pos="1524000" algn="l"/>
              </a:tabLst>
            </a:pPr>
            <a:r>
              <a:rPr lang="tr-TR" sz="2400" b="1">
                <a:latin typeface="Bookman"/>
              </a:rPr>
              <a:t>X</a:t>
            </a:r>
            <a:r>
              <a:rPr lang="tr-TR" sz="2400" b="1" baseline="-25000">
                <a:latin typeface="Bookman"/>
              </a:rPr>
              <a:t>2</a:t>
            </a:r>
            <a:r>
              <a:rPr lang="tr-TR" sz="2400" b="1" baseline="30000">
                <a:latin typeface="Bookman"/>
              </a:rPr>
              <a:t>2</a:t>
            </a:r>
            <a:endParaRPr lang="tr-TR" sz="2400" b="1">
              <a:latin typeface="Bookman"/>
            </a:endParaRPr>
          </a:p>
        </p:txBody>
      </p:sp>
      <p:sp>
        <p:nvSpPr>
          <p:cNvPr id="31768" name="Line 24"/>
          <p:cNvSpPr>
            <a:spLocks noChangeShapeType="1"/>
          </p:cNvSpPr>
          <p:nvPr/>
        </p:nvSpPr>
        <p:spPr bwMode="auto">
          <a:xfrm>
            <a:off x="3276600" y="1833563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3124200" y="1905000"/>
            <a:ext cx="15240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5806.44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8408.89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11384.89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12454.56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14161.00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16692.64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20563.56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25472.16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32400.00</a:t>
            </a:r>
          </a:p>
          <a:p>
            <a:pPr algn="r" eaLnBrk="0" hangingPunct="0"/>
            <a:r>
              <a:rPr lang="en-US" sz="2400">
                <a:solidFill>
                  <a:srgbClr val="000000"/>
                </a:solidFill>
                <a:latin typeface="Arial Tur"/>
              </a:rPr>
              <a:t>37249.00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>
            <a:off x="2819400" y="55626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</a:rPr>
              <a:t>2</a:t>
            </a:r>
            <a:r>
              <a:rPr lang="en-US" sz="2400" baseline="30000">
                <a:latin typeface="Times New Roman" pitchFamily="18" charset="0"/>
              </a:rPr>
              <a:t>2</a:t>
            </a:r>
            <a:r>
              <a:rPr lang="en-US" sz="2400">
                <a:latin typeface="Times New Roman" pitchFamily="18" charset="0"/>
              </a:rPr>
              <a:t>=184593.14</a:t>
            </a:r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>
            <a:off x="2971800" y="55626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7" name="1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A6D130-0542-45F7-9C1B-A56C5BCFA46C}" type="slidenum">
              <a:rPr lang="tr-TR" smtClean="0"/>
              <a:pPr>
                <a:defRPr/>
              </a:pPr>
              <a:t>7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317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17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17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17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31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31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" fill="hold"/>
                                        <p:tgtEl>
                                          <p:spTgt spid="317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1" fill="hold"/>
                                        <p:tgtEl>
                                          <p:spTgt spid="317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00"/>
                            </p:stCondLst>
                            <p:childTnLst>
                              <p:par>
                                <p:cTn id="67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" dur="1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" fill="hold"/>
                                        <p:tgtEl>
                                          <p:spTgt spid="317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RU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5" grpId="0" autoUpdateAnimBg="0"/>
      <p:bldP spid="31756" grpId="0" autoUpdateAnimBg="0"/>
      <p:bldP spid="31757" grpId="0" autoUpdateAnimBg="0"/>
      <p:bldP spid="31758" grpId="0" autoUpdateAnimBg="0"/>
      <p:bldP spid="31759" grpId="0" autoUpdateAnimBg="0"/>
      <p:bldP spid="31760" grpId="0" autoUpdateAnimBg="0"/>
      <p:bldP spid="31763" grpId="0" animBg="1"/>
      <p:bldP spid="31764" grpId="0" animBg="1"/>
      <p:bldP spid="31765" grpId="0" animBg="1"/>
      <p:bldP spid="31766" grpId="0" animBg="1"/>
      <p:bldP spid="31767" grpId="0" autoUpdateAnimBg="0"/>
      <p:bldP spid="31768" grpId="0" animBg="1"/>
      <p:bldP spid="31769" grpId="0" autoUpdateAnimBg="0"/>
      <p:bldP spid="31770" grpId="0" autoUpdateAnimBg="0"/>
      <p:bldP spid="317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08" name="Object 40"/>
          <p:cNvGraphicFramePr>
            <a:graphicFrameLocks noChangeAspect="1"/>
          </p:cNvGraphicFramePr>
          <p:nvPr/>
        </p:nvGraphicFramePr>
        <p:xfrm>
          <a:off x="0" y="2209800"/>
          <a:ext cx="9144000" cy="2133600"/>
        </p:xfrm>
        <a:graphic>
          <a:graphicData uri="http://schemas.openxmlformats.org/presentationml/2006/ole">
            <p:oleObj spid="_x0000_s3074" name="Denklem" r:id="rId4" imgW="3225600" imgH="774360" progId="Equation.3">
              <p:embed/>
            </p:oleObj>
          </a:graphicData>
        </a:graphic>
      </p:graphicFrame>
      <p:sp>
        <p:nvSpPr>
          <p:cNvPr id="7209" name="Line 41"/>
          <p:cNvSpPr>
            <a:spLocks noChangeShapeType="1"/>
          </p:cNvSpPr>
          <p:nvPr/>
        </p:nvSpPr>
        <p:spPr bwMode="auto">
          <a:xfrm>
            <a:off x="0" y="441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01B815-68D4-4145-A5A7-79E824B9467F}" type="slidenum">
              <a:rPr lang="tr-TR" smtClean="0"/>
              <a:pPr>
                <a:defRPr/>
              </a:pPr>
              <a:t>8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NLA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NLA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066800" y="5257800"/>
            <a:ext cx="7010400" cy="7620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Calibri" pitchFamily="34" charset="0"/>
            </a:endParaRP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533400" y="1447800"/>
          <a:ext cx="8305800" cy="1282700"/>
        </p:xfrm>
        <a:graphic>
          <a:graphicData uri="http://schemas.openxmlformats.org/presentationml/2006/ole">
            <p:oleObj spid="_x0000_s4098" name="Denklem" r:id="rId4" imgW="3200400" imgH="507960" progId="Equation.3">
              <p:embed/>
            </p:oleObj>
          </a:graphicData>
        </a:graphic>
      </p:graphicFrame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0" y="3124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462088"/>
            <a:ext cx="1981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>
                <a:solidFill>
                  <a:srgbClr val="FF3300"/>
                </a:solidFill>
                <a:latin typeface="Times New Roman" pitchFamily="18" charset="0"/>
              </a:rPr>
              <a:t>-131.04/</a:t>
            </a:r>
            <a:endParaRPr lang="en-US" sz="2400">
              <a:latin typeface="Times New Roman" pitchFamily="18" charset="0"/>
            </a:endParaRPr>
          </a:p>
        </p:txBody>
      </p:sp>
      <p:graphicFrame>
        <p:nvGraphicFramePr>
          <p:cNvPr id="32774" name="Object 6"/>
          <p:cNvGraphicFramePr>
            <a:graphicFrameLocks noChangeAspect="1"/>
          </p:cNvGraphicFramePr>
          <p:nvPr/>
        </p:nvGraphicFramePr>
        <p:xfrm>
          <a:off x="228600" y="3505200"/>
          <a:ext cx="8610600" cy="1292225"/>
        </p:xfrm>
        <a:graphic>
          <a:graphicData uri="http://schemas.openxmlformats.org/presentationml/2006/ole">
            <p:oleObj spid="_x0000_s4099" name="Denklem" r:id="rId5" imgW="3390840" imgH="507960" progId="Equation.3">
              <p:embed/>
            </p:oleObj>
          </a:graphicData>
        </a:graphic>
      </p:graphicFrame>
      <p:graphicFrame>
        <p:nvGraphicFramePr>
          <p:cNvPr id="32775" name="Object 7"/>
          <p:cNvGraphicFramePr>
            <a:graphicFrameLocks noChangeAspect="1"/>
          </p:cNvGraphicFramePr>
          <p:nvPr/>
        </p:nvGraphicFramePr>
        <p:xfrm>
          <a:off x="1295400" y="5272088"/>
          <a:ext cx="6553200" cy="671512"/>
        </p:xfrm>
        <a:graphic>
          <a:graphicData uri="http://schemas.openxmlformats.org/presentationml/2006/ole">
            <p:oleObj spid="_x0000_s4100" name="Denklem" r:id="rId6" imgW="2171520" imgH="253800" progId="Equation.3">
              <p:embed/>
            </p:oleObj>
          </a:graphicData>
        </a:graphic>
      </p:graphicFrame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0" y="4876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09AF3-AFB4-4A7D-BF8C-63CE95971549}" type="slidenum">
              <a:rPr lang="tr-TR" smtClean="0"/>
              <a:pPr>
                <a:defRPr/>
              </a:pPr>
              <a:t>9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7" grpId="0" animBg="1"/>
      <p:bldP spid="32772" grpId="0" animBg="1"/>
      <p:bldP spid="32773" grpId="0" autoUpdateAnimBg="0"/>
      <p:bldP spid="32776" grpId="0" animBg="1"/>
    </p:bld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CAFBFB04AE5FFD4F8FF6F01B9574FF6D" ma:contentTypeVersion="3" ma:contentTypeDescription="Yeni belge oluşturun." ma:contentTypeScope="" ma:versionID="da00190bddcd4134f9faaabb38894bd4">
  <xsd:schema xmlns:xsd="http://www.w3.org/2001/XMLSchema" xmlns:xs="http://www.w3.org/2001/XMLSchema" xmlns:p="http://schemas.microsoft.com/office/2006/metadata/properties" xmlns:ns2="cb350e05-b256-4ea1-8212-ed6a0107e6ca" targetNamespace="http://schemas.microsoft.com/office/2006/metadata/properties" ma:root="true" ma:fieldsID="837cdc1fbf3b2546db54e37d3724e8f9" ns2:_="">
    <xsd:import namespace="cb350e05-b256-4ea1-8212-ed6a0107e6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50e05-b256-4ea1-8212-ed6a0107e6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1E77FB-4A05-4B36-84A8-AC9C99A8CC6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BD73AD-E0D1-4804-B781-34D7DE76F8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798876-A737-4BDD-8A73-8DF84CE8B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350e05-b256-4ea1-8212-ed6a0107e6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364</Words>
  <Application>Microsoft Office PowerPoint</Application>
  <PresentationFormat>Ekran Gösterisi (4:3)</PresentationFormat>
  <Paragraphs>254</Paragraphs>
  <Slides>23</Slides>
  <Notes>5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Katıştırılmış OLE Hizmet Programları</vt:lpstr>
      </vt:variant>
      <vt:variant>
        <vt:i4>2</vt:i4>
      </vt:variant>
      <vt:variant>
        <vt:lpstr>Slayt Başlıkları</vt:lpstr>
      </vt:variant>
      <vt:variant>
        <vt:i4>23</vt:i4>
      </vt:variant>
    </vt:vector>
  </HeadingPairs>
  <TitlesOfParts>
    <vt:vector size="26" baseType="lpstr">
      <vt:lpstr>Ofis Teması</vt:lpstr>
      <vt:lpstr>Denklem</vt:lpstr>
      <vt:lpstr>Equation</vt:lpstr>
      <vt:lpstr>MULTIPLE REGRESSION ANALYSIS</vt:lpstr>
      <vt:lpstr>Slayt 2</vt:lpstr>
      <vt:lpstr>Slayt 3</vt:lpstr>
      <vt:lpstr>Slayt 4</vt:lpstr>
      <vt:lpstr>Slayt 5</vt:lpstr>
      <vt:lpstr>Slayt 6</vt:lpstr>
      <vt:lpstr>Slayt 7</vt:lpstr>
      <vt:lpstr>Slayt 8</vt:lpstr>
      <vt:lpstr>Slayt 9</vt:lpstr>
      <vt:lpstr>Slayt 10</vt:lpstr>
      <vt:lpstr>Slayt 11</vt:lpstr>
      <vt:lpstr>Slayt 12</vt:lpstr>
      <vt:lpstr>Slayt 13</vt:lpstr>
      <vt:lpstr>Slayt 14</vt:lpstr>
      <vt:lpstr>Checking the multiple regression equation</vt:lpstr>
      <vt:lpstr>Slayt 16</vt:lpstr>
      <vt:lpstr>Slayt 17</vt:lpstr>
      <vt:lpstr>Slayt 18</vt:lpstr>
      <vt:lpstr>Slayt 19</vt:lpstr>
      <vt:lpstr>Slayt 20</vt:lpstr>
      <vt:lpstr>Slayt 21</vt:lpstr>
      <vt:lpstr>Slayt 22</vt:lpstr>
      <vt:lpstr>Slayt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…ÇOKLU REGRESYON MODELİ…</dc:title>
  <dc:creator>kullanici</dc:creator>
  <cp:lastModifiedBy>Toshiba</cp:lastModifiedBy>
  <cp:revision>26</cp:revision>
  <dcterms:created xsi:type="dcterms:W3CDTF">2012-11-02T17:26:39Z</dcterms:created>
  <dcterms:modified xsi:type="dcterms:W3CDTF">2021-02-08T14:22:55Z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0x010100CAFBFB04AE5FFD4F8FF6F01B9574FF6D</vt:lpwstr>
  </property>
</Properties>
</file>